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5" r:id="rId2"/>
    <p:sldMasterId id="2147483657" r:id="rId3"/>
    <p:sldMasterId id="2147483659" r:id="rId4"/>
  </p:sldMasterIdLst>
  <p:notesMasterIdLst>
    <p:notesMasterId r:id="rId6"/>
  </p:notesMasterIdLst>
  <p:handoutMasterIdLst>
    <p:handoutMasterId r:id="rId7"/>
  </p:handoutMasterIdLst>
  <p:sldIdLst>
    <p:sldId id="263" r:id="rId5"/>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264" userDrawn="1">
          <p15:clr>
            <a:srgbClr val="A4A3A4"/>
          </p15:clr>
        </p15:guide>
        <p15:guide id="6" pos="27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4912A37-A5C9-5966-99E5-D2BA201C8AFD}" name="Station 5" initials="S5" userId="9c56d5c463b22532"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F1F9"/>
    <a:srgbClr val="F6F6F6"/>
    <a:srgbClr val="DA0D89"/>
    <a:srgbClr val="6D2C8E"/>
    <a:srgbClr val="25408F"/>
    <a:srgbClr val="313185"/>
    <a:srgbClr val="FFC000"/>
    <a:srgbClr val="CFCFCF"/>
    <a:srgbClr val="F03987"/>
    <a:srgbClr val="225E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autoAdjust="0"/>
    <p:restoredTop sz="96301" autoAdjust="0"/>
  </p:normalViewPr>
  <p:slideViewPr>
    <p:cSldViewPr snapToGrid="0" snapToObjects="1" showGuides="1">
      <p:cViewPr>
        <p:scale>
          <a:sx n="15" d="100"/>
          <a:sy n="15" d="100"/>
        </p:scale>
        <p:origin x="1420" y="12"/>
      </p:cViewPr>
      <p:guideLst>
        <p:guide orient="horz" pos="3318"/>
        <p:guide orient="horz" pos="288"/>
        <p:guide orient="horz" pos="20160"/>
        <p:guide orient="horz"/>
        <p:guide pos="264"/>
        <p:guide pos="27384"/>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147" d="100"/>
          <a:sy n="147" d="100"/>
        </p:scale>
        <p:origin x="6296" y="2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Master" Target="slideMasters/slideMaster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10/27/2025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10/27/2025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column layou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5470" y="6380022"/>
            <a:ext cx="1026637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69210" y="5518886"/>
            <a:ext cx="10262633"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57200" y="14212513"/>
            <a:ext cx="10286999"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29999" y="6378481"/>
            <a:ext cx="1017269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421662" y="5524499"/>
            <a:ext cx="10172698"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296842" y="6322683"/>
            <a:ext cx="1019914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22291810" y="5518885"/>
            <a:ext cx="10207489"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193439" y="5524500"/>
            <a:ext cx="10257241"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185100" y="6340341"/>
            <a:ext cx="1026558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3210121" y="19594286"/>
            <a:ext cx="10248900"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206811" y="20423260"/>
            <a:ext cx="1024055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206811" y="27865863"/>
            <a:ext cx="10243869"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206811" y="28726590"/>
            <a:ext cx="10248901"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3890" y="15000538"/>
            <a:ext cx="1029031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747667" y="3407994"/>
            <a:ext cx="32526496" cy="584775"/>
          </a:xfrm>
          <a:prstGeom prst="rect">
            <a:avLst/>
          </a:prstGeom>
        </p:spPr>
        <p:txBody>
          <a:bodyPr wrap="square">
            <a:spAutoFit/>
          </a:bodyPr>
          <a:lstStyle>
            <a:lvl1pPr marL="0" indent="0" algn="ctr">
              <a:buFontTx/>
              <a:buNone/>
              <a:defRPr sz="32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747667" y="2337064"/>
            <a:ext cx="32526496" cy="769441"/>
          </a:xfrm>
          <a:prstGeom prst="rect">
            <a:avLst/>
          </a:prstGeom>
        </p:spPr>
        <p:txBody>
          <a:bodyPr wrap="square" anchor="t" anchorCtr="0">
            <a:spAutoFit/>
          </a:bodyPr>
          <a:lstStyle>
            <a:lvl1pPr marL="0" indent="0" algn="ctr">
              <a:buFontTx/>
              <a:buNone/>
              <a:defRPr sz="44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747667" y="833573"/>
            <a:ext cx="32526496" cy="1010932"/>
          </a:xfrm>
          <a:prstGeom prst="rect">
            <a:avLst/>
          </a:prstGeom>
        </p:spPr>
        <p:txBody>
          <a:bodyPr wrap="square" anchor="t" anchorCtr="0">
            <a:spAutoFit/>
          </a:bodyPr>
          <a:lstStyle>
            <a:lvl1pPr marL="0" indent="0" algn="ctr">
              <a:buFontTx/>
              <a:buNone/>
              <a:defRPr sz="6000" b="1">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extLst>
    <p:ext uri="{DCECCB84-F9BA-43D5-87BE-67443E8EF086}">
      <p15:sldGuideLst xmlns:p15="http://schemas.microsoft.com/office/powerpoint/2012/main">
        <p15:guide id="1" orient="horz" pos="3384" userDrawn="1">
          <p15:clr>
            <a:srgbClr val="FBAE40"/>
          </p15:clr>
        </p15:guide>
        <p15:guide id="2" pos="288" userDrawn="1">
          <p15:clr>
            <a:srgbClr val="FBAE40"/>
          </p15:clr>
        </p15:guide>
        <p15:guide id="6" pos="27360" userDrawn="1">
          <p15:clr>
            <a:srgbClr val="FBAE40"/>
          </p15:clr>
        </p15:guide>
        <p15:guide id="7" pos="20904" userDrawn="1">
          <p15:clr>
            <a:srgbClr val="FBAE40"/>
          </p15:clr>
        </p15:guide>
        <p15:guide id="8" pos="20472" userDrawn="1">
          <p15:clr>
            <a:srgbClr val="FBAE40"/>
          </p15:clr>
        </p15:guide>
        <p15:guide id="9" pos="13608" userDrawn="1">
          <p15:clr>
            <a:srgbClr val="FBAE40"/>
          </p15:clr>
        </p15:guide>
        <p15:guide id="10" pos="14040" userDrawn="1">
          <p15:clr>
            <a:srgbClr val="FBAE40"/>
          </p15:clr>
        </p15:guide>
        <p15:guide id="11" pos="6768" userDrawn="1">
          <p15:clr>
            <a:srgbClr val="FBAE40"/>
          </p15:clr>
        </p15:guide>
        <p15:guide id="12" pos="7200" userDrawn="1">
          <p15:clr>
            <a:srgbClr val="FBAE40"/>
          </p15:clr>
        </p15:guide>
        <p15:guide id="13" orient="horz" pos="197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1-column layou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5470" y="6380022"/>
            <a:ext cx="1026637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69210" y="5518886"/>
            <a:ext cx="10262633"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57200" y="14212513"/>
            <a:ext cx="10286999"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29999" y="6378481"/>
            <a:ext cx="21052085"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421661" y="5524499"/>
            <a:ext cx="21052083"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11435032" y="18209884"/>
            <a:ext cx="21052085"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1430000" y="17406086"/>
            <a:ext cx="21069300"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193439" y="5524500"/>
            <a:ext cx="10257241"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185100" y="6340341"/>
            <a:ext cx="1026558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3210121" y="19497881"/>
            <a:ext cx="10248900"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206811" y="20326855"/>
            <a:ext cx="1024055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206811" y="27803316"/>
            <a:ext cx="10243869" cy="677100"/>
          </a:xfrm>
          <a:prstGeom prst="rect">
            <a:avLst/>
          </a:prstGeom>
          <a:noFill/>
        </p:spPr>
        <p:txBody>
          <a:bodyPr wrap="square" lIns="182880" tIns="91436" rIns="182880"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206811" y="28664043"/>
            <a:ext cx="10248901"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3890" y="15000538"/>
            <a:ext cx="1029031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747667" y="3407994"/>
            <a:ext cx="32526496" cy="584775"/>
          </a:xfrm>
          <a:prstGeom prst="rect">
            <a:avLst/>
          </a:prstGeom>
        </p:spPr>
        <p:txBody>
          <a:bodyPr wrap="square">
            <a:spAutoFit/>
          </a:bodyPr>
          <a:lstStyle>
            <a:lvl1pPr marL="0" indent="0" algn="ctr">
              <a:buFontTx/>
              <a:buNone/>
              <a:defRPr sz="32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747667" y="2337064"/>
            <a:ext cx="32526496" cy="769441"/>
          </a:xfrm>
          <a:prstGeom prst="rect">
            <a:avLst/>
          </a:prstGeom>
        </p:spPr>
        <p:txBody>
          <a:bodyPr wrap="square" anchor="t" anchorCtr="0">
            <a:spAutoFit/>
          </a:bodyPr>
          <a:lstStyle>
            <a:lvl1pPr marL="0" indent="0" algn="ctr">
              <a:buFontTx/>
              <a:buNone/>
              <a:defRPr sz="44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747667" y="833573"/>
            <a:ext cx="32526496" cy="1010932"/>
          </a:xfrm>
          <a:prstGeom prst="rect">
            <a:avLst/>
          </a:prstGeom>
        </p:spPr>
        <p:txBody>
          <a:bodyPr wrap="square" anchor="t" anchorCtr="0">
            <a:spAutoFit/>
          </a:bodyPr>
          <a:lstStyle>
            <a:lvl1pPr marL="0" indent="0" algn="ctr">
              <a:buFontTx/>
              <a:buNone/>
              <a:defRPr sz="6000" b="1">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1466828841"/>
      </p:ext>
    </p:extLst>
  </p:cSld>
  <p:clrMapOvr>
    <a:masterClrMapping/>
  </p:clrMapOvr>
  <p:extLst>
    <p:ext uri="{DCECCB84-F9BA-43D5-87BE-67443E8EF086}">
      <p15:sldGuideLst xmlns:p15="http://schemas.microsoft.com/office/powerpoint/2012/main">
        <p15:guide id="1" orient="horz" pos="3480" userDrawn="1">
          <p15:clr>
            <a:srgbClr val="FBAE40"/>
          </p15:clr>
        </p15:guide>
        <p15:guide id="2" pos="288" userDrawn="1">
          <p15:clr>
            <a:srgbClr val="FBAE40"/>
          </p15:clr>
        </p15:guide>
        <p15:guide id="6" pos="27360" userDrawn="1">
          <p15:clr>
            <a:srgbClr val="FBAE40"/>
          </p15:clr>
        </p15:guide>
        <p15:guide id="7" pos="20904" userDrawn="1">
          <p15:clr>
            <a:srgbClr val="FBAE40"/>
          </p15:clr>
        </p15:guide>
        <p15:guide id="8" pos="20472" userDrawn="1">
          <p15:clr>
            <a:srgbClr val="FBAE40"/>
          </p15:clr>
        </p15:guide>
        <p15:guide id="11" pos="6768" userDrawn="1">
          <p15:clr>
            <a:srgbClr val="FBAE40"/>
          </p15:clr>
        </p15:guide>
        <p15:guide id="12" pos="7200" userDrawn="1">
          <p15:clr>
            <a:srgbClr val="FBAE40"/>
          </p15:clr>
        </p15:guide>
        <p15:guide id="13" orient="horz" pos="1977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column layou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5470" y="6380022"/>
            <a:ext cx="1390915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69210" y="5518886"/>
            <a:ext cx="13904086"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57200" y="14212513"/>
            <a:ext cx="1393709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5125700" y="6378481"/>
            <a:ext cx="1367790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5117362" y="5524499"/>
            <a:ext cx="1367789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15119381" y="18209884"/>
            <a:ext cx="13675056"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5117362" y="17406086"/>
            <a:ext cx="1368623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29486385" y="5524500"/>
            <a:ext cx="13964296"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29475031" y="6340341"/>
            <a:ext cx="1397564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9503066" y="19693824"/>
            <a:ext cx="13952941"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29502771" y="20522798"/>
            <a:ext cx="13941585"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9504589" y="28063373"/>
            <a:ext cx="13946091"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29502771" y="28924100"/>
            <a:ext cx="13952942"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3890" y="15000538"/>
            <a:ext cx="1394158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747667" y="3407994"/>
            <a:ext cx="32526496" cy="584775"/>
          </a:xfrm>
          <a:prstGeom prst="rect">
            <a:avLst/>
          </a:prstGeom>
        </p:spPr>
        <p:txBody>
          <a:bodyPr wrap="square">
            <a:spAutoFit/>
          </a:bodyPr>
          <a:lstStyle>
            <a:lvl1pPr marL="0" indent="0" algn="ctr">
              <a:buFontTx/>
              <a:buNone/>
              <a:defRPr sz="32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747667" y="2337064"/>
            <a:ext cx="32526496" cy="769441"/>
          </a:xfrm>
          <a:prstGeom prst="rect">
            <a:avLst/>
          </a:prstGeom>
        </p:spPr>
        <p:txBody>
          <a:bodyPr wrap="square" anchor="t" anchorCtr="0">
            <a:spAutoFit/>
          </a:bodyPr>
          <a:lstStyle>
            <a:lvl1pPr marL="0" indent="0" algn="ctr">
              <a:buFontTx/>
              <a:buNone/>
              <a:defRPr sz="44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747667" y="833573"/>
            <a:ext cx="32526496" cy="1010932"/>
          </a:xfrm>
          <a:prstGeom prst="rect">
            <a:avLst/>
          </a:prstGeom>
        </p:spPr>
        <p:txBody>
          <a:bodyPr wrap="square" anchor="t" anchorCtr="0">
            <a:spAutoFit/>
          </a:bodyPr>
          <a:lstStyle>
            <a:lvl1pPr marL="0" indent="0" algn="ctr">
              <a:buFontTx/>
              <a:buNone/>
              <a:defRPr sz="6000" b="1">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800888372"/>
      </p:ext>
    </p:extLst>
  </p:cSld>
  <p:clrMapOvr>
    <a:masterClrMapping/>
  </p:clrMapOvr>
  <p:extLst>
    <p:ext uri="{DCECCB84-F9BA-43D5-87BE-67443E8EF086}">
      <p15:sldGuideLst xmlns:p15="http://schemas.microsoft.com/office/powerpoint/2012/main">
        <p15:guide id="1" orient="horz" pos="3480" userDrawn="1">
          <p15:clr>
            <a:srgbClr val="FBAE40"/>
          </p15:clr>
        </p15:guide>
        <p15:guide id="2" pos="288" userDrawn="1">
          <p15:clr>
            <a:srgbClr val="FBAE40"/>
          </p15:clr>
        </p15:guide>
        <p15:guide id="6" pos="27360" userDrawn="1">
          <p15:clr>
            <a:srgbClr val="FBAE40"/>
          </p15:clr>
        </p15:guide>
        <p15:guide id="7" pos="18576" userDrawn="1">
          <p15:clr>
            <a:srgbClr val="FBAE40"/>
          </p15:clr>
        </p15:guide>
        <p15:guide id="8" pos="18144" userDrawn="1">
          <p15:clr>
            <a:srgbClr val="FBAE40"/>
          </p15:clr>
        </p15:guide>
        <p15:guide id="11" pos="9096" userDrawn="1">
          <p15:clr>
            <a:srgbClr val="FBAE40"/>
          </p15:clr>
        </p15:guide>
        <p15:guide id="12" pos="9528" userDrawn="1">
          <p15:clr>
            <a:srgbClr val="FBAE40"/>
          </p15:clr>
        </p15:guide>
        <p15:guide id="13" orient="horz" pos="1977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inimal">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5470" y="6380022"/>
            <a:ext cx="1390915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69210" y="5518886"/>
            <a:ext cx="13904086"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57200" y="14212513"/>
            <a:ext cx="1393709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5125700" y="6378481"/>
            <a:ext cx="1367790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5117362" y="5524499"/>
            <a:ext cx="1367789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15119381" y="18209884"/>
            <a:ext cx="13675056"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5117362" y="17406086"/>
            <a:ext cx="13686238"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29486385" y="5524500"/>
            <a:ext cx="13964296"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29475031" y="6340341"/>
            <a:ext cx="13975649"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9503066" y="19693824"/>
            <a:ext cx="13952941"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29502771" y="20522798"/>
            <a:ext cx="13941585"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9504589" y="28063373"/>
            <a:ext cx="13946091" cy="677100"/>
          </a:xfrm>
          <a:prstGeom prst="rect">
            <a:avLst/>
          </a:prstGeom>
          <a:noFill/>
        </p:spPr>
        <p:txBody>
          <a:bodyPr wrap="square" lIns="91436" tIns="91436" rIns="91436" bIns="91436" anchor="t" anchorCtr="0">
            <a:spAutoFit/>
          </a:bodyPr>
          <a:lstStyle>
            <a:lvl1pPr marL="0" indent="0" algn="l">
              <a:buNone/>
              <a:defRPr sz="3200" b="1" u="sng" baseline="0">
                <a:solidFill>
                  <a:srgbClr val="225EAC"/>
                </a:solidFill>
                <a:latin typeface="Century Gothic" panose="020B0502020202020204"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29502771" y="28924100"/>
            <a:ext cx="13952942"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3890" y="15000538"/>
            <a:ext cx="1394158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Century Gothic" panose="020B0502020202020204" pitchFamily="34"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747667" y="3407994"/>
            <a:ext cx="32526496" cy="584775"/>
          </a:xfrm>
          <a:prstGeom prst="rect">
            <a:avLst/>
          </a:prstGeom>
        </p:spPr>
        <p:txBody>
          <a:bodyPr wrap="square">
            <a:spAutoFit/>
          </a:bodyPr>
          <a:lstStyle>
            <a:lvl1pPr marL="0" indent="0" algn="ctr">
              <a:buFontTx/>
              <a:buNone/>
              <a:defRPr sz="32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747667" y="2337064"/>
            <a:ext cx="32526496" cy="769441"/>
          </a:xfrm>
          <a:prstGeom prst="rect">
            <a:avLst/>
          </a:prstGeom>
        </p:spPr>
        <p:txBody>
          <a:bodyPr wrap="square" anchor="t" anchorCtr="0">
            <a:spAutoFit/>
          </a:bodyPr>
          <a:lstStyle>
            <a:lvl1pPr marL="0" indent="0" algn="ctr">
              <a:buFontTx/>
              <a:buNone/>
              <a:defRPr sz="4400">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747667" y="833573"/>
            <a:ext cx="32526496" cy="1010932"/>
          </a:xfrm>
          <a:prstGeom prst="rect">
            <a:avLst/>
          </a:prstGeom>
        </p:spPr>
        <p:txBody>
          <a:bodyPr wrap="square" anchor="t" anchorCtr="0">
            <a:spAutoFit/>
          </a:bodyPr>
          <a:lstStyle>
            <a:lvl1pPr marL="0" indent="0" algn="ctr">
              <a:buFontTx/>
              <a:buNone/>
              <a:defRPr sz="6000" b="1">
                <a:solidFill>
                  <a:schemeClr val="bg1"/>
                </a:solidFill>
                <a:latin typeface="Century Gothic" panose="020B0502020202020204"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628330585"/>
      </p:ext>
    </p:extLst>
  </p:cSld>
  <p:clrMapOvr>
    <a:masterClrMapping/>
  </p:clrMapOvr>
  <p:extLst>
    <p:ext uri="{DCECCB84-F9BA-43D5-87BE-67443E8EF086}">
      <p15:sldGuideLst xmlns:p15="http://schemas.microsoft.com/office/powerpoint/2012/main">
        <p15:guide id="1" orient="horz" pos="3480" userDrawn="1">
          <p15:clr>
            <a:srgbClr val="FBAE40"/>
          </p15:clr>
        </p15:guide>
        <p15:guide id="2" pos="288" userDrawn="1">
          <p15:clr>
            <a:srgbClr val="FBAE40"/>
          </p15:clr>
        </p15:guide>
        <p15:guide id="6" pos="27360" userDrawn="1">
          <p15:clr>
            <a:srgbClr val="FBAE40"/>
          </p15:clr>
        </p15:guide>
        <p15:guide id="13" orient="horz" pos="1977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2" name="Snip and Round Single Corner Rectangle 1">
            <a:extLst>
              <a:ext uri="{FF2B5EF4-FFF2-40B4-BE49-F238E27FC236}">
                <a16:creationId xmlns:a16="http://schemas.microsoft.com/office/drawing/2014/main" id="{A23908C2-1CA4-0854-324A-60D8B4F38A24}"/>
              </a:ext>
            </a:extLst>
          </p:cNvPr>
          <p:cNvSpPr/>
          <p:nvPr userDrawn="1"/>
        </p:nvSpPr>
        <p:spPr>
          <a:xfrm rot="5400000">
            <a:off x="-8386270" y="13767451"/>
            <a:ext cx="27542835" cy="10770297"/>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nip and Round Single Corner Rectangle 3">
            <a:extLst>
              <a:ext uri="{FF2B5EF4-FFF2-40B4-BE49-F238E27FC236}">
                <a16:creationId xmlns:a16="http://schemas.microsoft.com/office/drawing/2014/main" id="{B8FC468A-EA26-4D37-BFF1-AAD3445D5465}"/>
              </a:ext>
            </a:extLst>
          </p:cNvPr>
          <p:cNvSpPr/>
          <p:nvPr userDrawn="1"/>
        </p:nvSpPr>
        <p:spPr>
          <a:xfrm rot="5400000">
            <a:off x="2748131" y="14072171"/>
            <a:ext cx="27542835" cy="10149621"/>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nip and Round Single Corner Rectangle 4">
            <a:extLst>
              <a:ext uri="{FF2B5EF4-FFF2-40B4-BE49-F238E27FC236}">
                <a16:creationId xmlns:a16="http://schemas.microsoft.com/office/drawing/2014/main" id="{523172AD-6BBB-AC12-F0D0-F1C922940023}"/>
              </a:ext>
            </a:extLst>
          </p:cNvPr>
          <p:cNvSpPr/>
          <p:nvPr userDrawn="1"/>
        </p:nvSpPr>
        <p:spPr>
          <a:xfrm rot="5400000">
            <a:off x="13635742" y="14028324"/>
            <a:ext cx="27548452" cy="10242936"/>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nip and Round Single Corner Rectangle 6">
            <a:extLst>
              <a:ext uri="{FF2B5EF4-FFF2-40B4-BE49-F238E27FC236}">
                <a16:creationId xmlns:a16="http://schemas.microsoft.com/office/drawing/2014/main" id="{58D47C6D-1F61-1AA8-56D9-5E088EBA1564}"/>
              </a:ext>
            </a:extLst>
          </p:cNvPr>
          <p:cNvSpPr/>
          <p:nvPr userDrawn="1"/>
        </p:nvSpPr>
        <p:spPr>
          <a:xfrm rot="5400000">
            <a:off x="24745607" y="13778425"/>
            <a:ext cx="27542833" cy="10748352"/>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nip and Round Single Corner Rectangle 15">
            <a:extLst>
              <a:ext uri="{FF2B5EF4-FFF2-40B4-BE49-F238E27FC236}">
                <a16:creationId xmlns:a16="http://schemas.microsoft.com/office/drawing/2014/main" id="{2E1A0A23-C18F-7B89-6BAF-E848E2B49DFC}"/>
              </a:ext>
            </a:extLst>
          </p:cNvPr>
          <p:cNvSpPr/>
          <p:nvPr userDrawn="1"/>
        </p:nvSpPr>
        <p:spPr>
          <a:xfrm rot="10800000" flipV="1">
            <a:off x="-3" y="32076910"/>
            <a:ext cx="41571263" cy="841490"/>
          </a:xfrm>
          <a:custGeom>
            <a:avLst/>
            <a:gdLst>
              <a:gd name="connsiteX0" fmla="*/ 419100 w 41571263"/>
              <a:gd name="connsiteY0" fmla="*/ 0 h 838200"/>
              <a:gd name="connsiteX1" fmla="*/ 41571263 w 41571263"/>
              <a:gd name="connsiteY1" fmla="*/ 0 h 838200"/>
              <a:gd name="connsiteX2" fmla="*/ 41571263 w 41571263"/>
              <a:gd name="connsiteY2" fmla="*/ 0 h 838200"/>
              <a:gd name="connsiteX3" fmla="*/ 41571263 w 41571263"/>
              <a:gd name="connsiteY3" fmla="*/ 838200 h 838200"/>
              <a:gd name="connsiteX4" fmla="*/ 0 w 41571263"/>
              <a:gd name="connsiteY4" fmla="*/ 838200 h 838200"/>
              <a:gd name="connsiteX5" fmla="*/ 0 w 41571263"/>
              <a:gd name="connsiteY5" fmla="*/ 419100 h 838200"/>
              <a:gd name="connsiteX6" fmla="*/ 419100 w 41571263"/>
              <a:gd name="connsiteY6" fmla="*/ 0 h 83820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0 w 41571263"/>
              <a:gd name="connsiteY5" fmla="*/ 42239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63" h="841490">
                <a:moveTo>
                  <a:pt x="968398" y="0"/>
                </a:moveTo>
                <a:lnTo>
                  <a:pt x="41571263" y="3290"/>
                </a:lnTo>
                <a:lnTo>
                  <a:pt x="41571263" y="3290"/>
                </a:lnTo>
                <a:lnTo>
                  <a:pt x="41571263" y="841490"/>
                </a:lnTo>
                <a:lnTo>
                  <a:pt x="0" y="841490"/>
                </a:lnTo>
                <a:lnTo>
                  <a:pt x="6579" y="836830"/>
                </a:lnTo>
                <a:cubicBezTo>
                  <a:pt x="52628" y="184348"/>
                  <a:pt x="736935" y="0"/>
                  <a:pt x="968398" y="0"/>
                </a:cubicBezTo>
                <a:close/>
              </a:path>
            </a:pathLst>
          </a:cu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14"/>
          <p:cNvSpPr txBox="1">
            <a:spLocks noChangeArrowheads="1"/>
          </p:cNvSpPr>
          <p:nvPr/>
        </p:nvSpPr>
        <p:spPr bwMode="auto">
          <a:xfrm>
            <a:off x="1567305" y="32390910"/>
            <a:ext cx="2514600" cy="341436"/>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2025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nvGrpSpPr>
          <p:cNvPr id="15" name="Group 14">
            <a:extLst>
              <a:ext uri="{FF2B5EF4-FFF2-40B4-BE49-F238E27FC236}">
                <a16:creationId xmlns:a16="http://schemas.microsoft.com/office/drawing/2014/main" id="{0F8CF61B-4483-F986-CFB9-7D612F30F073}"/>
              </a:ext>
            </a:extLst>
          </p:cNvPr>
          <p:cNvGrpSpPr/>
          <p:nvPr userDrawn="1"/>
        </p:nvGrpSpPr>
        <p:grpSpPr>
          <a:xfrm>
            <a:off x="1" y="-4527"/>
            <a:ext cx="43891200" cy="4919427"/>
            <a:chOff x="1" y="-4527"/>
            <a:chExt cx="43891200" cy="4917131"/>
          </a:xfrm>
        </p:grpSpPr>
        <p:sp>
          <p:nvSpPr>
            <p:cNvPr id="14" name="Snip and Round Single Corner Rectangle 13">
              <a:extLst>
                <a:ext uri="{FF2B5EF4-FFF2-40B4-BE49-F238E27FC236}">
                  <a16:creationId xmlns:a16="http://schemas.microsoft.com/office/drawing/2014/main" id="{75A366C6-0FFE-AF59-ED14-C27E5D27E6AB}"/>
                </a:ext>
              </a:extLst>
            </p:cNvPr>
            <p:cNvSpPr/>
            <p:nvPr userDrawn="1"/>
          </p:nvSpPr>
          <p:spPr>
            <a:xfrm flipV="1">
              <a:off x="1" y="-4527"/>
              <a:ext cx="43891200" cy="4917130"/>
            </a:xfrm>
            <a:prstGeom prst="snipRoundRect">
              <a:avLst>
                <a:gd name="adj1" fmla="val 50000"/>
                <a:gd name="adj2" fmla="val 16667"/>
              </a:avLst>
            </a:pr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E7A87B8-B8C5-D3A0-72FE-28C783F3B7A8}"/>
                </a:ext>
              </a:extLst>
            </p:cNvPr>
            <p:cNvSpPr/>
            <p:nvPr userDrawn="1"/>
          </p:nvSpPr>
          <p:spPr>
            <a:xfrm>
              <a:off x="35918533" y="-4527"/>
              <a:ext cx="7972667" cy="49171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68343" h="4917131">
                  <a:moveTo>
                    <a:pt x="5943600" y="0"/>
                  </a:moveTo>
                  <a:lnTo>
                    <a:pt x="7968343" y="0"/>
                  </a:lnTo>
                  <a:lnTo>
                    <a:pt x="7968343" y="4917131"/>
                  </a:lnTo>
                  <a:lnTo>
                    <a:pt x="0" y="4917131"/>
                  </a:lnTo>
                  <a:lnTo>
                    <a:pt x="5943600" y="0"/>
                  </a:lnTo>
                  <a:close/>
                </a:path>
              </a:pathLst>
            </a:custGeom>
            <a:solidFill>
              <a:srgbClr val="3131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8" name="Rectangle 5">
              <a:extLst>
                <a:ext uri="{FF2B5EF4-FFF2-40B4-BE49-F238E27FC236}">
                  <a16:creationId xmlns:a16="http://schemas.microsoft.com/office/drawing/2014/main" id="{F3F024EB-F7FE-309C-930F-42451D29C2E6}"/>
                </a:ext>
              </a:extLst>
            </p:cNvPr>
            <p:cNvSpPr/>
            <p:nvPr userDrawn="1"/>
          </p:nvSpPr>
          <p:spPr>
            <a:xfrm>
              <a:off x="41571285" y="1367073"/>
              <a:ext cx="2319915" cy="35455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 name="connsiteX0" fmla="*/ 0 w 7968343"/>
                <a:gd name="connsiteY0" fmla="*/ 4917131 h 4917131"/>
                <a:gd name="connsiteX1" fmla="*/ 7968343 w 7968343"/>
                <a:gd name="connsiteY1" fmla="*/ 0 h 4917131"/>
                <a:gd name="connsiteX2" fmla="*/ 7968343 w 7968343"/>
                <a:gd name="connsiteY2" fmla="*/ 4917131 h 4917131"/>
                <a:gd name="connsiteX3" fmla="*/ 0 w 7968343"/>
                <a:gd name="connsiteY3" fmla="*/ 4917131 h 4917131"/>
                <a:gd name="connsiteX0" fmla="*/ 0 w 7968343"/>
                <a:gd name="connsiteY0" fmla="*/ 3512874 h 3512874"/>
                <a:gd name="connsiteX1" fmla="*/ 7968343 w 7968343"/>
                <a:gd name="connsiteY1" fmla="*/ 0 h 3512874"/>
                <a:gd name="connsiteX2" fmla="*/ 7968343 w 7968343"/>
                <a:gd name="connsiteY2" fmla="*/ 3512874 h 3512874"/>
                <a:gd name="connsiteX3" fmla="*/ 0 w 7968343"/>
                <a:gd name="connsiteY3" fmla="*/ 3512874 h 3512874"/>
                <a:gd name="connsiteX0" fmla="*/ 0 w 2253343"/>
                <a:gd name="connsiteY0" fmla="*/ 3545531 h 3545531"/>
                <a:gd name="connsiteX1" fmla="*/ 2253343 w 2253343"/>
                <a:gd name="connsiteY1" fmla="*/ 0 h 3545531"/>
                <a:gd name="connsiteX2" fmla="*/ 2253343 w 2253343"/>
                <a:gd name="connsiteY2" fmla="*/ 3512874 h 3545531"/>
                <a:gd name="connsiteX3" fmla="*/ 0 w 2253343"/>
                <a:gd name="connsiteY3" fmla="*/ 3545531 h 3545531"/>
                <a:gd name="connsiteX0" fmla="*/ 0 w 3135086"/>
                <a:gd name="connsiteY0" fmla="*/ 3545531 h 3545531"/>
                <a:gd name="connsiteX1" fmla="*/ 3135086 w 3135086"/>
                <a:gd name="connsiteY1" fmla="*/ 0 h 3545531"/>
                <a:gd name="connsiteX2" fmla="*/ 3135086 w 3135086"/>
                <a:gd name="connsiteY2" fmla="*/ 3512874 h 3545531"/>
                <a:gd name="connsiteX3" fmla="*/ 0 w 3135086"/>
                <a:gd name="connsiteY3" fmla="*/ 3545531 h 3545531"/>
                <a:gd name="connsiteX0" fmla="*/ 0 w 2318657"/>
                <a:gd name="connsiteY0" fmla="*/ 3545531 h 3545531"/>
                <a:gd name="connsiteX1" fmla="*/ 2318657 w 2318657"/>
                <a:gd name="connsiteY1" fmla="*/ 0 h 3545531"/>
                <a:gd name="connsiteX2" fmla="*/ 2318657 w 2318657"/>
                <a:gd name="connsiteY2" fmla="*/ 3512874 h 3545531"/>
                <a:gd name="connsiteX3" fmla="*/ 0 w 2318657"/>
                <a:gd name="connsiteY3" fmla="*/ 3545531 h 3545531"/>
              </a:gdLst>
              <a:ahLst/>
              <a:cxnLst>
                <a:cxn ang="0">
                  <a:pos x="connsiteX0" y="connsiteY0"/>
                </a:cxn>
                <a:cxn ang="0">
                  <a:pos x="connsiteX1" y="connsiteY1"/>
                </a:cxn>
                <a:cxn ang="0">
                  <a:pos x="connsiteX2" y="connsiteY2"/>
                </a:cxn>
                <a:cxn ang="0">
                  <a:pos x="connsiteX3" y="connsiteY3"/>
                </a:cxn>
              </a:cxnLst>
              <a:rect l="l" t="t" r="r" b="b"/>
              <a:pathLst>
                <a:path w="2318657" h="3545531">
                  <a:moveTo>
                    <a:pt x="0" y="3545531"/>
                  </a:moveTo>
                  <a:lnTo>
                    <a:pt x="2318657" y="0"/>
                  </a:lnTo>
                  <a:lnTo>
                    <a:pt x="2318657" y="3512874"/>
                  </a:lnTo>
                  <a:lnTo>
                    <a:pt x="0" y="3545531"/>
                  </a:lnTo>
                  <a:close/>
                </a:path>
              </a:pathLst>
            </a:custGeom>
            <a:solidFill>
              <a:srgbClr val="2540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grpSp>
      <p:graphicFrame>
        <p:nvGraphicFramePr>
          <p:cNvPr id="9" name="Table 8">
            <a:extLst>
              <a:ext uri="{FF2B5EF4-FFF2-40B4-BE49-F238E27FC236}">
                <a16:creationId xmlns:a16="http://schemas.microsoft.com/office/drawing/2014/main" id="{1BA7A490-147D-B23E-29A3-C1F0F5A3D31E}"/>
              </a:ext>
            </a:extLst>
          </p:cNvPr>
          <p:cNvGraphicFramePr>
            <a:graphicFrameLocks noGrp="1"/>
          </p:cNvGraphicFramePr>
          <p:nvPr userDrawn="1">
            <p:extLst>
              <p:ext uri="{D42A27DB-BD31-4B8C-83A1-F6EECF244321}">
                <p14:modId xmlns:p14="http://schemas.microsoft.com/office/powerpoint/2010/main" val="4180336019"/>
              </p:ext>
            </p:extLst>
          </p:nvPr>
        </p:nvGraphicFramePr>
        <p:xfrm>
          <a:off x="-10858499" y="50891"/>
          <a:ext cx="9776869" cy="3293943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06587">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APPEAR ON THE POSTER)</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135330">
                <a:tc gridSpan="2">
                  <a:txBody>
                    <a:bodyPr/>
                    <a:lstStyle/>
                    <a:p>
                      <a:pPr defTabSz="3765639"/>
                      <a:r>
                        <a:rPr lang="en-US" sz="2000" b="0" i="0" dirty="0">
                          <a:solidFill>
                            <a:srgbClr val="D9D9D9"/>
                          </a:solidFill>
                          <a:latin typeface="Arial"/>
                          <a:cs typeface="Arial"/>
                        </a:rPr>
                        <a:t>This PowerPoint template is designed to create a </a:t>
                      </a:r>
                      <a:r>
                        <a:rPr lang="en-US" sz="2000" b="1" i="0" dirty="0">
                          <a:solidFill>
                            <a:srgbClr val="FFC000"/>
                          </a:solidFill>
                          <a:latin typeface="Arial"/>
                          <a:cs typeface="Arial"/>
                        </a:rPr>
                        <a:t>36"x48" </a:t>
                      </a:r>
                      <a:r>
                        <a:rPr lang="en-US" sz="2000" b="0" i="0" dirty="0">
                          <a:solidFill>
                            <a:srgbClr val="D9D9D9"/>
                          </a:solidFill>
                          <a:latin typeface="Arial"/>
                          <a:cs typeface="Arial"/>
                        </a:rPr>
                        <a:t>research poster. Simply add your title, subtitle, text, tables, charts, and photos to customize your poster.</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To assist you in the design process and address any poster-related questions, we offer a series of online tutorials. Visit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select the </a:t>
                      </a:r>
                      <a:r>
                        <a:rPr lang="en-US" sz="2000" b="1" i="0" dirty="0">
                          <a:solidFill>
                            <a:srgbClr val="FFC000"/>
                          </a:solidFill>
                          <a:latin typeface="Arial"/>
                          <a:cs typeface="Arial"/>
                        </a:rPr>
                        <a:t>Tutorials </a:t>
                      </a:r>
                      <a:r>
                        <a:rPr lang="en-US" sz="2000" b="0" i="0" dirty="0">
                          <a:solidFill>
                            <a:srgbClr val="D9D9D9"/>
                          </a:solidFill>
                          <a:latin typeface="Arial"/>
                          <a:cs typeface="Arial"/>
                        </a:rPr>
                        <a:t>tab for detailed guidance.</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For same-day professional printing of your poster, go to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click on the ”</a:t>
                      </a:r>
                      <a:r>
                        <a:rPr lang="en-US" sz="2000" b="1" i="0" dirty="0">
                          <a:solidFill>
                            <a:srgbClr val="FFC000"/>
                          </a:solidFill>
                          <a:latin typeface="Arial"/>
                          <a:cs typeface="Arial"/>
                        </a:rPr>
                        <a:t>PRINT</a:t>
                      </a:r>
                      <a:r>
                        <a:rPr lang="en-US" sz="2000" b="0" i="0" dirty="0">
                          <a:solidFill>
                            <a:srgbClr val="D9D9D9"/>
                          </a:solidFill>
                          <a:latin typeface="Arial"/>
                          <a:cs typeface="Arial"/>
                        </a:rPr>
                        <a:t>” button or click on any of our poster options.</a:t>
                      </a:r>
                      <a:endParaRPr lang="en-US" sz="2000" b="0"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494923">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starting your poster, ensure you have downloaded the correct template size to avoid printing issues.</a:t>
                      </a:r>
                    </a:p>
                    <a:p>
                      <a:pPr marL="0" marR="0" indent="0" algn="l" defTabSz="4388900" rtl="0" eaLnBrk="1" fontAlgn="auto" latinLnBrk="0" hangingPunct="1">
                        <a:lnSpc>
                          <a:spcPct val="100000"/>
                        </a:lnSpc>
                        <a:spcBef>
                          <a:spcPts val="0"/>
                        </a:spcBef>
                        <a:spcAft>
                          <a:spcPts val="0"/>
                        </a:spcAft>
                        <a:buClrTx/>
                        <a:buSzTx/>
                        <a:buFontTx/>
                        <a:buNone/>
                        <a:tabLst/>
                        <a:defRPr/>
                      </a:pPr>
                      <a:endParaRPr lang="en-US" sz="2000" b="0" baseline="0" dirty="0">
                        <a:solidFill>
                          <a:srgbClr val="D9D9D9"/>
                        </a:solidFill>
                        <a:latin typeface="Arial" panose="020B0604020202020204" pitchFamily="34" charset="0"/>
                        <a:cs typeface="Arial" panose="020B0604020202020204" pitchFamily="34" charset="0"/>
                      </a:endParaRPr>
                    </a:p>
                    <a:p>
                      <a:pPr marL="0" marR="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This template can also be printed in the following sizes without distortion or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16007">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for comfortable viewing. PowerPoint offers two ways to zoom:</a:t>
                      </a:r>
                    </a:p>
                    <a:p>
                      <a:pPr algn="l"/>
                      <a:endParaRPr lang="en-US" sz="2000" b="0" baseline="0" dirty="0">
                        <a:solidFill>
                          <a:srgbClr val="D9D9D9"/>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1. Click the VIEW tab in the top menu bar, then select ZOOM. Choose the zoom percentage that suits you best.</a:t>
                      </a:r>
                    </a:p>
                    <a:p>
                      <a:pPr algn="l"/>
                      <a:r>
                        <a:rPr lang="en-US" sz="2000" b="0" baseline="0" dirty="0">
                          <a:solidFill>
                            <a:srgbClr val="D9D9D9"/>
                          </a:solidFill>
                          <a:latin typeface="Arial" panose="020B0604020202020204" pitchFamily="34" charset="0"/>
                          <a:cs typeface="Arial" panose="020B0604020202020204" pitchFamily="34" charset="0"/>
                        </a:rPr>
                        <a:t>2. Use the zoom slider located at the bottom-right corner of the window for more flexible adjustments.</a:t>
                      </a:r>
                    </a:p>
                  </a:txBody>
                  <a:tcPr marL="182880" marT="137160">
                    <a:solidFill>
                      <a:srgbClr val="010101"/>
                    </a:solidFill>
                  </a:tcPr>
                </a:tc>
                <a:extLst>
                  <a:ext uri="{0D108BD9-81ED-4DB2-BD59-A6C34878D82A}">
                    <a16:rowId xmlns:a16="http://schemas.microsoft.com/office/drawing/2014/main" val="10001"/>
                  </a:ext>
                </a:extLst>
              </a:tr>
              <a:tr h="1770010">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thin lines on this poster template are alignment guides. Horizontal and vertical guides help you position poster elements accurately. Text boxes and other elements will "snap" to the guides, ensuring they stay within the column boundaries.</a:t>
                      </a:r>
                    </a:p>
                    <a:p>
                      <a:pPr marL="0" marR="0" lvl="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To hide the guides, go to the VIEW tab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759524">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chemeClr val="bg1"/>
                          </a:solidFill>
                          <a:latin typeface="Arial" panose="020B0604020202020204" pitchFamily="34" charset="0"/>
                          <a:cs typeface="Arial" panose="020B0604020202020204" pitchFamily="34" charset="0"/>
                        </a:rPr>
                        <a:t>This template includes commonly used section headers, such as Abstract, Objectives, Methods, and Results.</a:t>
                      </a:r>
                    </a:p>
                    <a:p>
                      <a:pPr marL="0" lvl="1" indent="0" algn="l" defTabSz="114300"/>
                      <a:endParaRPr lang="en-US" sz="2000" b="0" baseline="0" dirty="0">
                        <a:solidFill>
                          <a:schemeClr val="bg1"/>
                        </a:solidFill>
                        <a:latin typeface="Arial" panose="020B0604020202020204" pitchFamily="34" charset="0"/>
                        <a:cs typeface="Arial" panose="020B0604020202020204" pitchFamily="34" charset="0"/>
                      </a:endParaRP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Click inside a section header to add text.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create a new header, click the edge of the section box to outline it, then copy and paste it.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resize a header, click on the white circles and drag to the desired size.</a:t>
                      </a:r>
                      <a:endParaRPr lang="en-US" sz="2000" b="0" baseline="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3"/>
                  </a:ext>
                </a:extLst>
              </a:tr>
              <a:tr h="3459492">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text to each section without worrying too much about formatting. Use the default font size initially, even if the text overflows beyond the poster’s boundaries or doesn’t completely fill the space. Add all your content, including text, graphics, and photos.</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Once everything is in place, go back and adjust the size of your text, images, and other visual elements to distribute the content evenly across the poster.</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Make sure everything is aligned correctly before you finalize your poster.</a:t>
                      </a: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3736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add photos, you can drag and drop them from your desktop, copy and paste, or go to INSERT &gt; PICTURES in the menu.</a:t>
                      </a:r>
                    </a:p>
                    <a:p>
                      <a:pPr marL="0" marR="0" lvl="0" indent="0" algn="l" defTabSz="9779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D9D9D9"/>
                        </a:solidFill>
                        <a:effectLst/>
                        <a:uLnTx/>
                        <a:uFillTx/>
                        <a:latin typeface="Arial"/>
                        <a:ea typeface="+mn-ea"/>
                        <a:cs typeface="Arial"/>
                      </a:endParaRP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resize images proportionally, drag one of the white corner handles (small circles or squares). The middle handles will stretch and distort your image. </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54305">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2037513">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on your images to a magnification level of 100%-200% in PowerPoint to check their clarity. This allows you to preview how the images will appear when printed. If the images look sharp and clear at this zoom level, they will likely print well without losing quality. However, if the images appear blurry or pixelated, consider using higher-resolution versions to ensure they print properly.</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3325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1" name="Table 10">
            <a:extLst>
              <a:ext uri="{FF2B5EF4-FFF2-40B4-BE49-F238E27FC236}">
                <a16:creationId xmlns:a16="http://schemas.microsoft.com/office/drawing/2014/main" id="{7ED2051A-D726-9A62-4990-53F5C85E0B07}"/>
              </a:ext>
            </a:extLst>
          </p:cNvPr>
          <p:cNvGraphicFramePr>
            <a:graphicFrameLocks noGrp="1"/>
          </p:cNvGraphicFramePr>
          <p:nvPr userDrawn="1">
            <p:extLst>
              <p:ext uri="{D42A27DB-BD31-4B8C-83A1-F6EECF244321}">
                <p14:modId xmlns:p14="http://schemas.microsoft.com/office/powerpoint/2010/main" val="41302105"/>
              </p:ext>
            </p:extLst>
          </p:nvPr>
        </p:nvGraphicFramePr>
        <p:xfrm>
          <a:off x="44945300" y="-1"/>
          <a:ext cx="9711562" cy="32975599"/>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663367">
                  <a:extLst>
                    <a:ext uri="{9D8B030D-6E8A-4147-A177-3AD203B41FA5}">
                      <a16:colId xmlns:a16="http://schemas.microsoft.com/office/drawing/2014/main" val="3519466302"/>
                    </a:ext>
                  </a:extLst>
                </a:gridCol>
                <a:gridCol w="4704795">
                  <a:extLst>
                    <a:ext uri="{9D8B030D-6E8A-4147-A177-3AD203B41FA5}">
                      <a16:colId xmlns:a16="http://schemas.microsoft.com/office/drawing/2014/main" val="4164475170"/>
                    </a:ext>
                  </a:extLst>
                </a:gridCol>
              </a:tblGrid>
              <a:tr h="1391817">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APPEAR ON THE POSTER)</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811041">
                <a:tc>
                  <a:txBody>
                    <a:bodyPr/>
                    <a:lstStyle/>
                    <a:p>
                      <a:endParaRPr lang="en-US" sz="2000" u="none" dirty="0">
                        <a:solidFill>
                          <a:srgbClr val="FFC000"/>
                        </a:solidFill>
                      </a:endParaRPr>
                    </a:p>
                  </a:txBody>
                  <a:tcPr marL="182880" marT="137160">
                    <a:blipFill>
                      <a:blip r:embed="rId7"/>
                      <a:stretch>
                        <a:fillRect/>
                      </a:stretch>
                    </a:blipFill>
                  </a:tcPr>
                </a:tc>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Most templates offer several layout configurations, including options for four, three, two, or one column. To change the column configuration of your poster, go to the Home tab and select Layout. A drop-down menu will display all available layout options for the template.</a:t>
                      </a:r>
                      <a:endParaRPr lang="en-US" sz="2000" u="none" dirty="0">
                        <a:solidFill>
                          <a:srgbClr val="FFC000"/>
                        </a:solidFill>
                      </a:endParaRPr>
                    </a:p>
                  </a:txBody>
                  <a:tcPr marL="182880" marT="137160">
                    <a:solidFill>
                      <a:schemeClr val="tx1"/>
                    </a:solidFill>
                  </a:tcPr>
                </a:tc>
                <a:tc hMerge="1">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To manually adjust the column configuration, go to VIEW &gt; SLIDE MASTER. From there, you can delete, resize, or modify the columns to suit your layout. When finished, remember to exit the MASTER by clicking on VIEW &gt; NORMAL</a:t>
                      </a:r>
                    </a:p>
                    <a:p>
                      <a:pPr marL="0" marR="0" lvl="0" indent="0" algn="l" defTabSz="43889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endParaRP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For step-by-step guidance, refer to the tutorial here: </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https://</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www.posterpresentations.com</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/how-to-change-the-column-</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configuration.html</a:t>
                      </a:r>
                      <a:endParaRPr kumimoji="0" lang="en-US" sz="2000" b="0" i="0" u="none" strike="noStrike" kern="1200" cap="none" spc="0" normalizeH="0" baseline="0" noProof="0" dirty="0">
                        <a:ln>
                          <a:noFill/>
                        </a:ln>
                        <a:solidFill>
                          <a:srgbClr val="FFC000"/>
                        </a:solidFill>
                        <a:effectLst/>
                        <a:uLnTx/>
                        <a:uFillTx/>
                        <a:latin typeface="+mn-lt"/>
                        <a:ea typeface="+mn-ea"/>
                        <a:cs typeface="+mn-cs"/>
                      </a:endParaRPr>
                    </a:p>
                  </a:txBody>
                  <a:tcPr marL="182880" marT="137160">
                    <a:solidFill>
                      <a:schemeClr val="tx1"/>
                    </a:solidFill>
                  </a:tcPr>
                </a:tc>
                <a:extLst>
                  <a:ext uri="{0D108BD9-81ED-4DB2-BD59-A6C34878D82A}">
                    <a16:rowId xmlns:a16="http://schemas.microsoft.com/office/drawing/2014/main" val="10004"/>
                  </a:ext>
                </a:extLst>
              </a:tr>
              <a:tr h="2459542">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1. Click on the View tab, and then click Slide Master</a:t>
                      </a:r>
                    </a:p>
                  </a:txBody>
                  <a:tcPr marL="182880" marT="137160">
                    <a:blipFill>
                      <a:blip r:embed="rId8"/>
                      <a:stretch>
                        <a:fillRect/>
                      </a:stretch>
                    </a:blipFill>
                  </a:tcPr>
                </a:tc>
                <a:tc rowSpan="3"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 Guides are positioned outside the template's printable area, so they will not appear on the printed poster.</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If you save the file as a PDF using the Save As menu, the guides will also be excluded.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Alternatively, you can remove them directly from the Slide Master.</a:t>
                      </a:r>
                    </a:p>
                  </a:txBody>
                  <a:tcPr marL="182880" marT="137160">
                    <a:solidFill>
                      <a:srgbClr val="010101"/>
                    </a:solidFill>
                  </a:tcPr>
                </a:tc>
                <a:tc rowSpan="3"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the SAVES AS menu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Alternatively, you can delete them from the Slide Master. </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1640357">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hMerge="1" vMerge="1">
                  <a:txBody>
                    <a:bodyPr/>
                    <a:lstStyle/>
                    <a:p>
                      <a:endParaRPr lang="en-US"/>
                    </a:p>
                  </a:txBody>
                  <a:tcPr/>
                </a:tc>
                <a:extLst>
                  <a:ext uri="{0D108BD9-81ED-4DB2-BD59-A6C34878D82A}">
                    <a16:rowId xmlns:a16="http://schemas.microsoft.com/office/drawing/2014/main" val="3063495530"/>
                  </a:ext>
                </a:extLst>
              </a:tr>
              <a:tr h="2729794">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2. Select the Master you are working on.</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3. Click on the border of the Guide box and delete.</a:t>
                      </a:r>
                      <a:br>
                        <a:rPr lang="en-US" sz="2400" noProof="0" dirty="0">
                          <a:solidFill>
                            <a:srgbClr val="D9D9D9"/>
                          </a:solidFill>
                          <a:latin typeface="Arial" panose="020B0604020202020204" pitchFamily="34" charset="0"/>
                          <a:cs typeface="Arial" panose="020B0604020202020204" pitchFamily="34" charset="0"/>
                        </a:rPr>
                      </a:br>
                      <a:r>
                        <a:rPr lang="en-US" sz="2400" noProof="0" dirty="0">
                          <a:solidFill>
                            <a:srgbClr val="D9D9D9"/>
                          </a:solidFill>
                          <a:latin typeface="Arial" panose="020B0604020202020204" pitchFamily="34" charset="0"/>
                          <a:cs typeface="Arial" panose="020B0604020202020204" pitchFamily="34" charset="0"/>
                        </a:rPr>
                        <a:t>4. IMPORTANT: Do not forget to exit the Master when finished.</a:t>
                      </a: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766341567"/>
                  </a:ext>
                </a:extLst>
              </a:tr>
              <a:tr h="4670981">
                <a:tc>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b="1" dirty="0">
                          <a:solidFill>
                            <a:srgbClr val="FFC000"/>
                          </a:solidFill>
                          <a:latin typeface="Arial" panose="020B0604020202020204" pitchFamily="34" charset="0"/>
                          <a:cs typeface="Arial" panose="020B0604020202020204" pitchFamily="34" charset="0"/>
                        </a:rPr>
                        <a:t>F5 key </a:t>
                      </a:r>
                      <a:r>
                        <a:rPr lang="en-US" sz="2400" dirty="0">
                          <a:solidFill>
                            <a:srgbClr val="D9D9D9"/>
                          </a:solidFill>
                          <a:latin typeface="Arial" panose="020B0604020202020204" pitchFamily="34" charset="0"/>
                          <a:cs typeface="Arial" panose="020B0604020202020204" pitchFamily="34" charset="0"/>
                        </a:rPr>
                        <a:t>on your keyboard (Windows) or by clicking on the SLIDESHOW tab. This will display your poster on the screen, showing how it will appear when printed. To exit the preview, press the </a:t>
                      </a:r>
                      <a:r>
                        <a:rPr lang="en-US" sz="2400" b="1" dirty="0">
                          <a:solidFill>
                            <a:srgbClr val="FFC000"/>
                          </a:solidFill>
                          <a:latin typeface="Arial" panose="020B0604020202020204" pitchFamily="34" charset="0"/>
                          <a:cs typeface="Arial" panose="020B0604020202020204" pitchFamily="34" charset="0"/>
                        </a:rPr>
                        <a:t>ESC</a:t>
                      </a:r>
                      <a:r>
                        <a:rPr lang="en-US" sz="2400" dirty="0">
                          <a:solidFill>
                            <a:srgbClr val="D9D9D9"/>
                          </a:solidFill>
                          <a:latin typeface="Arial" panose="020B0604020202020204" pitchFamily="34" charset="0"/>
                          <a:cs typeface="Arial" panose="020B0604020202020204" pitchFamily="34" charset="0"/>
                        </a:rPr>
                        <a:t> key.</a:t>
                      </a:r>
                    </a:p>
                  </a:txBody>
                  <a:tcPr marL="182880" marT="137160">
                    <a:solidFill>
                      <a:srgbClr val="010101"/>
                    </a:solidFill>
                  </a:tcPr>
                </a:tc>
                <a:tc gridSpan="2">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(Windows)</a:t>
                      </a:r>
                      <a:br>
                        <a:rPr lang="en-US" sz="28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 (Mac and Windows)</a:t>
                      </a:r>
                      <a:endParaRPr lang="en-US" sz="2400" dirty="0">
                        <a:solidFill>
                          <a:srgbClr val="D9D9D9"/>
                        </a:solidFill>
                        <a:latin typeface="Arial" panose="020B0604020202020204" pitchFamily="34" charset="0"/>
                        <a:cs typeface="Arial" panose="020B0604020202020204" pitchFamily="34" charset="0"/>
                      </a:endParaRPr>
                    </a:p>
                  </a:txBody>
                  <a:tcPr marL="182880" marT="137160" anchor="ctr">
                    <a:solidFill>
                      <a:schemeClr val="tx1">
                        <a:lumMod val="95000"/>
                        <a:lumOff val="5000"/>
                      </a:schemeClr>
                    </a:solidFill>
                  </a:tcPr>
                </a:tc>
                <a:tc hMerge="1">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a:t>
                      </a:r>
                      <a:r>
                        <a:rPr lang="en-US" sz="5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4792954">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Printing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To print your poster, visit </a:t>
                      </a:r>
                      <a:r>
                        <a:rPr lang="en-US" sz="2400" noProof="0" dirty="0" err="1">
                          <a:solidFill>
                            <a:srgbClr val="FFC000"/>
                          </a:solidFill>
                          <a:latin typeface="Arial"/>
                          <a:cs typeface="Arial"/>
                        </a:rPr>
                        <a:t>PosterPresentations.com</a:t>
                      </a:r>
                      <a:r>
                        <a:rPr lang="en-US" sz="2400" noProof="0" dirty="0">
                          <a:solidFill>
                            <a:srgbClr val="FFC000"/>
                          </a:solidFill>
                          <a:latin typeface="Arial"/>
                          <a:cs typeface="Arial"/>
                        </a:rPr>
                        <a:t> </a:t>
                      </a:r>
                      <a:r>
                        <a:rPr lang="en-US" sz="2400" noProof="0" dirty="0">
                          <a:solidFill>
                            <a:srgbClr val="D9D9D9"/>
                          </a:solidFill>
                          <a:latin typeface="Arial"/>
                          <a:cs typeface="Arial"/>
                        </a:rPr>
                        <a:t>and click the "</a:t>
                      </a:r>
                      <a:r>
                        <a:rPr lang="en-US" sz="2400" noProof="0" dirty="0">
                          <a:solidFill>
                            <a:srgbClr val="FFC000"/>
                          </a:solidFill>
                          <a:latin typeface="Arial"/>
                          <a:cs typeface="Arial"/>
                        </a:rPr>
                        <a:t>PRINT</a:t>
                      </a:r>
                      <a:r>
                        <a:rPr lang="en-US" sz="2400" noProof="0" dirty="0">
                          <a:solidFill>
                            <a:srgbClr val="D9D9D9"/>
                          </a:solidFill>
                          <a:latin typeface="Arial"/>
                          <a:cs typeface="Arial"/>
                        </a:rPr>
                        <a:t>" button, or choose from the available poster types. Options include professional paper, fabric for convenient travel, trifold, and other printing materials.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Orders placed and paid for by noon (Pacific Time) from Monday to Friday are typically processed the same day. Shipping options include Next Business Day, Second Business Day, Third Business Day, or Free Ground Delivery.</a:t>
                      </a:r>
                      <a:br>
                        <a:rPr lang="en-US" sz="2400" noProof="0" dirty="0">
                          <a:solidFill>
                            <a:srgbClr val="D9D9D9"/>
                          </a:solidFill>
                          <a:latin typeface="Arial"/>
                          <a:cs typeface="Arial"/>
                        </a:rPr>
                      </a:b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246346">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Group printing discounts</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We provide event coordinators and conference organizers with a seamless solution for attendees’ poster printing needs. Our service offers discounted, high-quality prints with quick turnaround times and flexible options, ensuring we cater to a wide range of requirements.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For more information, visit this page:</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FFC000"/>
                          </a:solidFill>
                          <a:latin typeface="Arial"/>
                          <a:cs typeface="Arial"/>
                        </a:rPr>
                        <a:t>https://</a:t>
                      </a:r>
                      <a:r>
                        <a:rPr lang="en-US" sz="2400" noProof="0" dirty="0" err="1">
                          <a:solidFill>
                            <a:srgbClr val="FFC000"/>
                          </a:solidFill>
                          <a:latin typeface="Arial"/>
                          <a:cs typeface="Arial"/>
                        </a:rPr>
                        <a:t>www.posterpresentations.com</a:t>
                      </a:r>
                      <a:r>
                        <a:rPr lang="en-US" sz="2400" noProof="0" dirty="0">
                          <a:solidFill>
                            <a:srgbClr val="FFC000"/>
                          </a:solidFill>
                          <a:latin typeface="Arial"/>
                          <a:cs typeface="Arial"/>
                        </a:rPr>
                        <a:t>/poster-presentation-services-for-conferences-and-</a:t>
                      </a:r>
                      <a:r>
                        <a:rPr lang="en-US" sz="2400" noProof="0" dirty="0" err="1">
                          <a:solidFill>
                            <a:srgbClr val="FFC000"/>
                          </a:solidFill>
                          <a:latin typeface="Arial"/>
                          <a:cs typeface="Arial"/>
                        </a:rPr>
                        <a:t>events.html</a:t>
                      </a:r>
                      <a:endParaRPr lang="en-US" sz="2400" noProof="0" dirty="0">
                        <a:solidFill>
                          <a:srgbClr val="FFC000"/>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FFC000"/>
                        </a:solidFill>
                        <a:latin typeface="Arial"/>
                        <a:cs typeface="Arial"/>
                      </a:endParaRP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83546655"/>
                  </a:ext>
                </a:extLst>
              </a:tr>
              <a:tr h="1630178">
                <a:tc gridSpan="3">
                  <a:txBody>
                    <a:bodyPr/>
                    <a:lstStyle/>
                    <a:p>
                      <a:endParaRPr lang="en-US" sz="2400" dirty="0">
                        <a:solidFill>
                          <a:srgbClr val="1F3A4E"/>
                        </a:solidFill>
                      </a:endParaRPr>
                    </a:p>
                  </a:txBody>
                  <a:tcPr marL="182880" marT="137160">
                    <a:blipFill dpi="0" rotWithShape="1">
                      <a:blip r:embed="rId10"/>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45390">
                <a:tc gridSpan="2">
                  <a:txBody>
                    <a:bodyPr/>
                    <a:lstStyle/>
                    <a:p>
                      <a:pPr>
                        <a:lnSpc>
                          <a:spcPts val="2600"/>
                        </a:lnSpc>
                      </a:pPr>
                      <a:r>
                        <a:rPr lang="en-US" sz="2000" dirty="0">
                          <a:solidFill>
                            <a:schemeClr val="bg1">
                              <a:lumMod val="85000"/>
                            </a:schemeClr>
                          </a:solidFill>
                          <a:latin typeface="Arial"/>
                          <a:cs typeface="Arial"/>
                        </a:rPr>
                        <a:t>© 2025</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000" dirty="0">
                        <a:solidFill>
                          <a:schemeClr val="bg1">
                            <a:lumMod val="85000"/>
                          </a:schemeClr>
                        </a:solidFill>
                        <a:latin typeface="Arial"/>
                        <a:cs typeface="Arial"/>
                      </a:endParaRPr>
                    </a:p>
                  </a:txBody>
                  <a:tcPr marL="182880" marT="137160">
                    <a:solidFill>
                      <a:srgbClr val="010101"/>
                    </a:solidFill>
                  </a:tcPr>
                </a:tc>
                <a:tc>
                  <a:txBody>
                    <a:bodyPr/>
                    <a:lstStyle/>
                    <a:p>
                      <a:r>
                        <a:rPr lang="en-US" sz="1800" dirty="0">
                          <a:solidFill>
                            <a:schemeClr val="bg1"/>
                          </a:solidFill>
                          <a:latin typeface="Arial"/>
                          <a:cs typeface="Arial"/>
                        </a:rPr>
                        <a:t>For additional help, visit our online tutorials at </a:t>
                      </a:r>
                      <a:r>
                        <a:rPr lang="en-US" sz="1400" dirty="0">
                          <a:solidFill>
                            <a:schemeClr val="bg1"/>
                          </a:solidFill>
                          <a:latin typeface="Arial"/>
                          <a:cs typeface="Arial"/>
                        </a:rPr>
                        <a:t>https://</a:t>
                      </a:r>
                      <a:r>
                        <a:rPr lang="en-US" sz="1400" dirty="0" err="1">
                          <a:solidFill>
                            <a:schemeClr val="bg1"/>
                          </a:solidFill>
                          <a:latin typeface="Arial"/>
                          <a:cs typeface="Arial"/>
                        </a:rPr>
                        <a:t>www.posterpresentations.com</a:t>
                      </a:r>
                      <a:r>
                        <a:rPr lang="en-US" sz="1400" dirty="0">
                          <a:solidFill>
                            <a:schemeClr val="bg1"/>
                          </a:solidFill>
                          <a:latin typeface="Arial"/>
                          <a:cs typeface="Arial"/>
                        </a:rPr>
                        <a:t>/</a:t>
                      </a:r>
                      <a:r>
                        <a:rPr lang="en-US" sz="1400" dirty="0" err="1">
                          <a:solidFill>
                            <a:schemeClr val="bg1"/>
                          </a:solidFill>
                          <a:latin typeface="Arial"/>
                          <a:cs typeface="Arial"/>
                        </a:rPr>
                        <a:t>helpdesk.html</a:t>
                      </a:r>
                      <a:endParaRPr lang="en-US" dirty="0"/>
                    </a:p>
                  </a:txBody>
                  <a:tcPr marL="182880" marT="137160">
                    <a:solidFill>
                      <a:srgbClr val="010101"/>
                    </a:solidFill>
                  </a:tcPr>
                </a:tc>
                <a:extLst>
                  <a:ext uri="{0D108BD9-81ED-4DB2-BD59-A6C34878D82A}">
                    <a16:rowId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96" userDrawn="1">
          <p15:clr>
            <a:srgbClr val="F26B43"/>
          </p15:clr>
        </p15:guide>
        <p15:guide id="2" userDrawn="1">
          <p15:clr>
            <a:srgbClr val="F26B43"/>
          </p15:clr>
        </p15:guide>
        <p15:guide id="3" pos="27648" userDrawn="1">
          <p15:clr>
            <a:srgbClr val="F26B43"/>
          </p15:clr>
        </p15:guide>
        <p15:guide id="4" orient="horz" pos="2020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BF9F9"/>
        </a:solidFill>
        <a:effectLst/>
      </p:bgPr>
    </p:bg>
    <p:spTree>
      <p:nvGrpSpPr>
        <p:cNvPr id="1" name=""/>
        <p:cNvGrpSpPr/>
        <p:nvPr/>
      </p:nvGrpSpPr>
      <p:grpSpPr>
        <a:xfrm>
          <a:off x="0" y="0"/>
          <a:ext cx="0" cy="0"/>
          <a:chOff x="0" y="0"/>
          <a:chExt cx="0" cy="0"/>
        </a:xfrm>
      </p:grpSpPr>
      <p:sp>
        <p:nvSpPr>
          <p:cNvPr id="45" name="Snip and Round Single Corner Rectangle 44">
            <a:extLst>
              <a:ext uri="{FF2B5EF4-FFF2-40B4-BE49-F238E27FC236}">
                <a16:creationId xmlns:a16="http://schemas.microsoft.com/office/drawing/2014/main" id="{6F9D95A3-1CA1-E853-E26D-3AE687794DB3}"/>
              </a:ext>
            </a:extLst>
          </p:cNvPr>
          <p:cNvSpPr/>
          <p:nvPr userDrawn="1"/>
        </p:nvSpPr>
        <p:spPr>
          <a:xfrm rot="5400000">
            <a:off x="-8416787" y="13736934"/>
            <a:ext cx="27603870" cy="10770296"/>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nip and Round Single Corner Rectangle 45">
            <a:extLst>
              <a:ext uri="{FF2B5EF4-FFF2-40B4-BE49-F238E27FC236}">
                <a16:creationId xmlns:a16="http://schemas.microsoft.com/office/drawing/2014/main" id="{A5AF31E1-75AC-081C-5FA8-AE7BCC27F519}"/>
              </a:ext>
            </a:extLst>
          </p:cNvPr>
          <p:cNvSpPr/>
          <p:nvPr userDrawn="1"/>
        </p:nvSpPr>
        <p:spPr>
          <a:xfrm rot="5400000">
            <a:off x="24753164" y="13785981"/>
            <a:ext cx="27603868" cy="10672203"/>
          </a:xfrm>
          <a:prstGeom prst="snipRoundRect">
            <a:avLst>
              <a:gd name="adj1" fmla="val 19860"/>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Snip and Round Single Corner Rectangle 46">
            <a:extLst>
              <a:ext uri="{FF2B5EF4-FFF2-40B4-BE49-F238E27FC236}">
                <a16:creationId xmlns:a16="http://schemas.microsoft.com/office/drawing/2014/main" id="{FC6EA458-8D57-DB8E-9781-90C06127FC54}"/>
              </a:ext>
            </a:extLst>
          </p:cNvPr>
          <p:cNvSpPr/>
          <p:nvPr userDrawn="1"/>
        </p:nvSpPr>
        <p:spPr>
          <a:xfrm rot="5400000">
            <a:off x="8151409" y="8576126"/>
            <a:ext cx="27603870" cy="21091909"/>
          </a:xfrm>
          <a:prstGeom prst="snipRoundRect">
            <a:avLst>
              <a:gd name="adj1" fmla="val 10269"/>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nip and Round Single Corner Rectangle 15">
            <a:extLst>
              <a:ext uri="{FF2B5EF4-FFF2-40B4-BE49-F238E27FC236}">
                <a16:creationId xmlns:a16="http://schemas.microsoft.com/office/drawing/2014/main" id="{9DD74F9E-3338-1C25-98A6-FC2630FA6352}"/>
              </a:ext>
            </a:extLst>
          </p:cNvPr>
          <p:cNvSpPr/>
          <p:nvPr userDrawn="1"/>
        </p:nvSpPr>
        <p:spPr>
          <a:xfrm rot="10800000" flipV="1">
            <a:off x="-3" y="32076910"/>
            <a:ext cx="41571263" cy="841490"/>
          </a:xfrm>
          <a:custGeom>
            <a:avLst/>
            <a:gdLst>
              <a:gd name="connsiteX0" fmla="*/ 419100 w 41571263"/>
              <a:gd name="connsiteY0" fmla="*/ 0 h 838200"/>
              <a:gd name="connsiteX1" fmla="*/ 41571263 w 41571263"/>
              <a:gd name="connsiteY1" fmla="*/ 0 h 838200"/>
              <a:gd name="connsiteX2" fmla="*/ 41571263 w 41571263"/>
              <a:gd name="connsiteY2" fmla="*/ 0 h 838200"/>
              <a:gd name="connsiteX3" fmla="*/ 41571263 w 41571263"/>
              <a:gd name="connsiteY3" fmla="*/ 838200 h 838200"/>
              <a:gd name="connsiteX4" fmla="*/ 0 w 41571263"/>
              <a:gd name="connsiteY4" fmla="*/ 838200 h 838200"/>
              <a:gd name="connsiteX5" fmla="*/ 0 w 41571263"/>
              <a:gd name="connsiteY5" fmla="*/ 419100 h 838200"/>
              <a:gd name="connsiteX6" fmla="*/ 419100 w 41571263"/>
              <a:gd name="connsiteY6" fmla="*/ 0 h 83820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0 w 41571263"/>
              <a:gd name="connsiteY5" fmla="*/ 42239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63" h="841490">
                <a:moveTo>
                  <a:pt x="968398" y="0"/>
                </a:moveTo>
                <a:lnTo>
                  <a:pt x="41571263" y="3290"/>
                </a:lnTo>
                <a:lnTo>
                  <a:pt x="41571263" y="3290"/>
                </a:lnTo>
                <a:lnTo>
                  <a:pt x="41571263" y="841490"/>
                </a:lnTo>
                <a:lnTo>
                  <a:pt x="0" y="841490"/>
                </a:lnTo>
                <a:lnTo>
                  <a:pt x="6579" y="836830"/>
                </a:lnTo>
                <a:cubicBezTo>
                  <a:pt x="52628" y="184348"/>
                  <a:pt x="736935" y="0"/>
                  <a:pt x="968398" y="0"/>
                </a:cubicBezTo>
                <a:close/>
              </a:path>
            </a:pathLst>
          </a:cu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 Box 14">
            <a:extLst>
              <a:ext uri="{FF2B5EF4-FFF2-40B4-BE49-F238E27FC236}">
                <a16:creationId xmlns:a16="http://schemas.microsoft.com/office/drawing/2014/main" id="{812DDCB5-3F20-FCDD-0173-CDF6CCD10AC2}"/>
              </a:ext>
            </a:extLst>
          </p:cNvPr>
          <p:cNvSpPr txBox="1">
            <a:spLocks noChangeArrowheads="1"/>
          </p:cNvSpPr>
          <p:nvPr userDrawn="1"/>
        </p:nvSpPr>
        <p:spPr bwMode="auto">
          <a:xfrm>
            <a:off x="1567305" y="32390910"/>
            <a:ext cx="2514600" cy="341436"/>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2025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nvGrpSpPr>
          <p:cNvPr id="41" name="Group 40">
            <a:extLst>
              <a:ext uri="{FF2B5EF4-FFF2-40B4-BE49-F238E27FC236}">
                <a16:creationId xmlns:a16="http://schemas.microsoft.com/office/drawing/2014/main" id="{95E2BE80-6252-9C9D-C5E1-288AD4BD03E8}"/>
              </a:ext>
            </a:extLst>
          </p:cNvPr>
          <p:cNvGrpSpPr/>
          <p:nvPr userDrawn="1"/>
        </p:nvGrpSpPr>
        <p:grpSpPr>
          <a:xfrm>
            <a:off x="1" y="-4527"/>
            <a:ext cx="43891200" cy="4919427"/>
            <a:chOff x="1" y="-4527"/>
            <a:chExt cx="43891200" cy="4917131"/>
          </a:xfrm>
        </p:grpSpPr>
        <p:sp>
          <p:nvSpPr>
            <p:cNvPr id="42" name="Snip and Round Single Corner Rectangle 41">
              <a:extLst>
                <a:ext uri="{FF2B5EF4-FFF2-40B4-BE49-F238E27FC236}">
                  <a16:creationId xmlns:a16="http://schemas.microsoft.com/office/drawing/2014/main" id="{49951E4F-7DDC-74C4-18E6-6C0E5ED683F4}"/>
                </a:ext>
              </a:extLst>
            </p:cNvPr>
            <p:cNvSpPr/>
            <p:nvPr userDrawn="1"/>
          </p:nvSpPr>
          <p:spPr>
            <a:xfrm flipV="1">
              <a:off x="1" y="-4527"/>
              <a:ext cx="43891200" cy="4917130"/>
            </a:xfrm>
            <a:prstGeom prst="snipRoundRect">
              <a:avLst>
                <a:gd name="adj1" fmla="val 50000"/>
                <a:gd name="adj2" fmla="val 16667"/>
              </a:avLst>
            </a:pr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5">
              <a:extLst>
                <a:ext uri="{FF2B5EF4-FFF2-40B4-BE49-F238E27FC236}">
                  <a16:creationId xmlns:a16="http://schemas.microsoft.com/office/drawing/2014/main" id="{9D1CE894-26EB-53B8-CE23-48D0ABBE34F5}"/>
                </a:ext>
              </a:extLst>
            </p:cNvPr>
            <p:cNvSpPr/>
            <p:nvPr userDrawn="1"/>
          </p:nvSpPr>
          <p:spPr>
            <a:xfrm>
              <a:off x="35918533" y="-4527"/>
              <a:ext cx="7972667" cy="49171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68343" h="4917131">
                  <a:moveTo>
                    <a:pt x="5943600" y="0"/>
                  </a:moveTo>
                  <a:lnTo>
                    <a:pt x="7968343" y="0"/>
                  </a:lnTo>
                  <a:lnTo>
                    <a:pt x="7968343" y="4917131"/>
                  </a:lnTo>
                  <a:lnTo>
                    <a:pt x="0" y="4917131"/>
                  </a:lnTo>
                  <a:lnTo>
                    <a:pt x="5943600" y="0"/>
                  </a:lnTo>
                  <a:close/>
                </a:path>
              </a:pathLst>
            </a:custGeom>
            <a:solidFill>
              <a:srgbClr val="3131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44" name="Rectangle 5">
              <a:extLst>
                <a:ext uri="{FF2B5EF4-FFF2-40B4-BE49-F238E27FC236}">
                  <a16:creationId xmlns:a16="http://schemas.microsoft.com/office/drawing/2014/main" id="{BDA69242-5B5D-9151-289C-2127D6A2850D}"/>
                </a:ext>
              </a:extLst>
            </p:cNvPr>
            <p:cNvSpPr/>
            <p:nvPr userDrawn="1"/>
          </p:nvSpPr>
          <p:spPr>
            <a:xfrm>
              <a:off x="41571285" y="1367073"/>
              <a:ext cx="2319915" cy="35455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 name="connsiteX0" fmla="*/ 0 w 7968343"/>
                <a:gd name="connsiteY0" fmla="*/ 4917131 h 4917131"/>
                <a:gd name="connsiteX1" fmla="*/ 7968343 w 7968343"/>
                <a:gd name="connsiteY1" fmla="*/ 0 h 4917131"/>
                <a:gd name="connsiteX2" fmla="*/ 7968343 w 7968343"/>
                <a:gd name="connsiteY2" fmla="*/ 4917131 h 4917131"/>
                <a:gd name="connsiteX3" fmla="*/ 0 w 7968343"/>
                <a:gd name="connsiteY3" fmla="*/ 4917131 h 4917131"/>
                <a:gd name="connsiteX0" fmla="*/ 0 w 7968343"/>
                <a:gd name="connsiteY0" fmla="*/ 3512874 h 3512874"/>
                <a:gd name="connsiteX1" fmla="*/ 7968343 w 7968343"/>
                <a:gd name="connsiteY1" fmla="*/ 0 h 3512874"/>
                <a:gd name="connsiteX2" fmla="*/ 7968343 w 7968343"/>
                <a:gd name="connsiteY2" fmla="*/ 3512874 h 3512874"/>
                <a:gd name="connsiteX3" fmla="*/ 0 w 7968343"/>
                <a:gd name="connsiteY3" fmla="*/ 3512874 h 3512874"/>
                <a:gd name="connsiteX0" fmla="*/ 0 w 2253343"/>
                <a:gd name="connsiteY0" fmla="*/ 3545531 h 3545531"/>
                <a:gd name="connsiteX1" fmla="*/ 2253343 w 2253343"/>
                <a:gd name="connsiteY1" fmla="*/ 0 h 3545531"/>
                <a:gd name="connsiteX2" fmla="*/ 2253343 w 2253343"/>
                <a:gd name="connsiteY2" fmla="*/ 3512874 h 3545531"/>
                <a:gd name="connsiteX3" fmla="*/ 0 w 2253343"/>
                <a:gd name="connsiteY3" fmla="*/ 3545531 h 3545531"/>
                <a:gd name="connsiteX0" fmla="*/ 0 w 3135086"/>
                <a:gd name="connsiteY0" fmla="*/ 3545531 h 3545531"/>
                <a:gd name="connsiteX1" fmla="*/ 3135086 w 3135086"/>
                <a:gd name="connsiteY1" fmla="*/ 0 h 3545531"/>
                <a:gd name="connsiteX2" fmla="*/ 3135086 w 3135086"/>
                <a:gd name="connsiteY2" fmla="*/ 3512874 h 3545531"/>
                <a:gd name="connsiteX3" fmla="*/ 0 w 3135086"/>
                <a:gd name="connsiteY3" fmla="*/ 3545531 h 3545531"/>
                <a:gd name="connsiteX0" fmla="*/ 0 w 2318657"/>
                <a:gd name="connsiteY0" fmla="*/ 3545531 h 3545531"/>
                <a:gd name="connsiteX1" fmla="*/ 2318657 w 2318657"/>
                <a:gd name="connsiteY1" fmla="*/ 0 h 3545531"/>
                <a:gd name="connsiteX2" fmla="*/ 2318657 w 2318657"/>
                <a:gd name="connsiteY2" fmla="*/ 3512874 h 3545531"/>
                <a:gd name="connsiteX3" fmla="*/ 0 w 2318657"/>
                <a:gd name="connsiteY3" fmla="*/ 3545531 h 3545531"/>
              </a:gdLst>
              <a:ahLst/>
              <a:cxnLst>
                <a:cxn ang="0">
                  <a:pos x="connsiteX0" y="connsiteY0"/>
                </a:cxn>
                <a:cxn ang="0">
                  <a:pos x="connsiteX1" y="connsiteY1"/>
                </a:cxn>
                <a:cxn ang="0">
                  <a:pos x="connsiteX2" y="connsiteY2"/>
                </a:cxn>
                <a:cxn ang="0">
                  <a:pos x="connsiteX3" y="connsiteY3"/>
                </a:cxn>
              </a:cxnLst>
              <a:rect l="l" t="t" r="r" b="b"/>
              <a:pathLst>
                <a:path w="2318657" h="3545531">
                  <a:moveTo>
                    <a:pt x="0" y="3545531"/>
                  </a:moveTo>
                  <a:lnTo>
                    <a:pt x="2318657" y="0"/>
                  </a:lnTo>
                  <a:lnTo>
                    <a:pt x="2318657" y="3512874"/>
                  </a:lnTo>
                  <a:lnTo>
                    <a:pt x="0" y="3545531"/>
                  </a:lnTo>
                  <a:close/>
                </a:path>
              </a:pathLst>
            </a:custGeom>
            <a:solidFill>
              <a:srgbClr val="2540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grpSp>
      <p:graphicFrame>
        <p:nvGraphicFramePr>
          <p:cNvPr id="2" name="Table 1">
            <a:extLst>
              <a:ext uri="{FF2B5EF4-FFF2-40B4-BE49-F238E27FC236}">
                <a16:creationId xmlns:a16="http://schemas.microsoft.com/office/drawing/2014/main" id="{4ABACD79-1336-46D2-AA13-8A4FEFA37C25}"/>
              </a:ext>
            </a:extLst>
          </p:cNvPr>
          <p:cNvGraphicFramePr>
            <a:graphicFrameLocks noGrp="1"/>
          </p:cNvGraphicFramePr>
          <p:nvPr userDrawn="1">
            <p:extLst>
              <p:ext uri="{D42A27DB-BD31-4B8C-83A1-F6EECF244321}">
                <p14:modId xmlns:p14="http://schemas.microsoft.com/office/powerpoint/2010/main" val="4180336019"/>
              </p:ext>
            </p:extLst>
          </p:nvPr>
        </p:nvGraphicFramePr>
        <p:xfrm>
          <a:off x="-10858499" y="50891"/>
          <a:ext cx="9776869" cy="3293943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06587">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APPEAR ON THE POSTER)</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135330">
                <a:tc gridSpan="2">
                  <a:txBody>
                    <a:bodyPr/>
                    <a:lstStyle/>
                    <a:p>
                      <a:pPr defTabSz="3765639"/>
                      <a:r>
                        <a:rPr lang="en-US" sz="2000" b="0" i="0" dirty="0">
                          <a:solidFill>
                            <a:srgbClr val="D9D9D9"/>
                          </a:solidFill>
                          <a:latin typeface="Arial"/>
                          <a:cs typeface="Arial"/>
                        </a:rPr>
                        <a:t>This PowerPoint template is designed to create a </a:t>
                      </a:r>
                      <a:r>
                        <a:rPr lang="en-US" sz="2000" b="1" i="0" dirty="0">
                          <a:solidFill>
                            <a:srgbClr val="FFC000"/>
                          </a:solidFill>
                          <a:latin typeface="Arial"/>
                          <a:cs typeface="Arial"/>
                        </a:rPr>
                        <a:t>36"x48" </a:t>
                      </a:r>
                      <a:r>
                        <a:rPr lang="en-US" sz="2000" b="0" i="0" dirty="0">
                          <a:solidFill>
                            <a:srgbClr val="D9D9D9"/>
                          </a:solidFill>
                          <a:latin typeface="Arial"/>
                          <a:cs typeface="Arial"/>
                        </a:rPr>
                        <a:t>research poster. Simply add your title, subtitle, text, tables, charts, and photos to customize your poster.</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To assist you in the design process and address any poster-related questions, we offer a series of online tutorials. Visit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select the </a:t>
                      </a:r>
                      <a:r>
                        <a:rPr lang="en-US" sz="2000" b="1" i="0" dirty="0">
                          <a:solidFill>
                            <a:srgbClr val="FFC000"/>
                          </a:solidFill>
                          <a:latin typeface="Arial"/>
                          <a:cs typeface="Arial"/>
                        </a:rPr>
                        <a:t>Tutorials </a:t>
                      </a:r>
                      <a:r>
                        <a:rPr lang="en-US" sz="2000" b="0" i="0" dirty="0">
                          <a:solidFill>
                            <a:srgbClr val="D9D9D9"/>
                          </a:solidFill>
                          <a:latin typeface="Arial"/>
                          <a:cs typeface="Arial"/>
                        </a:rPr>
                        <a:t>tab for detailed guidance.</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For same-day professional printing of your poster, go to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click on the ”</a:t>
                      </a:r>
                      <a:r>
                        <a:rPr lang="en-US" sz="2000" b="1" i="0" dirty="0">
                          <a:solidFill>
                            <a:srgbClr val="FFC000"/>
                          </a:solidFill>
                          <a:latin typeface="Arial"/>
                          <a:cs typeface="Arial"/>
                        </a:rPr>
                        <a:t>PRINT</a:t>
                      </a:r>
                      <a:r>
                        <a:rPr lang="en-US" sz="2000" b="0" i="0" dirty="0">
                          <a:solidFill>
                            <a:srgbClr val="D9D9D9"/>
                          </a:solidFill>
                          <a:latin typeface="Arial"/>
                          <a:cs typeface="Arial"/>
                        </a:rPr>
                        <a:t>” button or click on any of our poster options.</a:t>
                      </a:r>
                      <a:endParaRPr lang="en-US" sz="2000" b="0"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494923">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starting your poster, ensure you have downloaded the correct template size to avoid printing issues.</a:t>
                      </a:r>
                    </a:p>
                    <a:p>
                      <a:pPr marL="0" marR="0" indent="0" algn="l" defTabSz="4388900" rtl="0" eaLnBrk="1" fontAlgn="auto" latinLnBrk="0" hangingPunct="1">
                        <a:lnSpc>
                          <a:spcPct val="100000"/>
                        </a:lnSpc>
                        <a:spcBef>
                          <a:spcPts val="0"/>
                        </a:spcBef>
                        <a:spcAft>
                          <a:spcPts val="0"/>
                        </a:spcAft>
                        <a:buClrTx/>
                        <a:buSzTx/>
                        <a:buFontTx/>
                        <a:buNone/>
                        <a:tabLst/>
                        <a:defRPr/>
                      </a:pPr>
                      <a:endParaRPr lang="en-US" sz="2000" b="0" baseline="0" dirty="0">
                        <a:solidFill>
                          <a:srgbClr val="D9D9D9"/>
                        </a:solidFill>
                        <a:latin typeface="Arial" panose="020B0604020202020204" pitchFamily="34" charset="0"/>
                        <a:cs typeface="Arial" panose="020B0604020202020204" pitchFamily="34" charset="0"/>
                      </a:endParaRPr>
                    </a:p>
                    <a:p>
                      <a:pPr marL="0" marR="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This template can also be printed in the following sizes without distortion or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16007">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for comfortable viewing. PowerPoint offers two ways to zoom:</a:t>
                      </a:r>
                    </a:p>
                    <a:p>
                      <a:pPr algn="l"/>
                      <a:endParaRPr lang="en-US" sz="2000" b="0" baseline="0" dirty="0">
                        <a:solidFill>
                          <a:srgbClr val="D9D9D9"/>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1. Click the VIEW tab in the top menu bar, then select ZOOM. Choose the zoom percentage that suits you best.</a:t>
                      </a:r>
                    </a:p>
                    <a:p>
                      <a:pPr algn="l"/>
                      <a:r>
                        <a:rPr lang="en-US" sz="2000" b="0" baseline="0" dirty="0">
                          <a:solidFill>
                            <a:srgbClr val="D9D9D9"/>
                          </a:solidFill>
                          <a:latin typeface="Arial" panose="020B0604020202020204" pitchFamily="34" charset="0"/>
                          <a:cs typeface="Arial" panose="020B0604020202020204" pitchFamily="34" charset="0"/>
                        </a:rPr>
                        <a:t>2. Use the zoom slider located at the bottom-right corner of the window for more flexible adjustments.</a:t>
                      </a:r>
                    </a:p>
                  </a:txBody>
                  <a:tcPr marL="182880" marT="137160">
                    <a:solidFill>
                      <a:srgbClr val="010101"/>
                    </a:solidFill>
                  </a:tcPr>
                </a:tc>
                <a:extLst>
                  <a:ext uri="{0D108BD9-81ED-4DB2-BD59-A6C34878D82A}">
                    <a16:rowId xmlns:a16="http://schemas.microsoft.com/office/drawing/2014/main" val="10001"/>
                  </a:ext>
                </a:extLst>
              </a:tr>
              <a:tr h="1770010">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thin lines on this poster template are alignment guides. Horizontal and vertical guides help you position poster elements accurately. Text boxes and other elements will "snap" to the guides, ensuring they stay within the column boundaries.</a:t>
                      </a:r>
                    </a:p>
                    <a:p>
                      <a:pPr marL="0" marR="0" lvl="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To hide the guides, go to the VIEW tab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759524">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chemeClr val="bg1"/>
                          </a:solidFill>
                          <a:latin typeface="Arial" panose="020B0604020202020204" pitchFamily="34" charset="0"/>
                          <a:cs typeface="Arial" panose="020B0604020202020204" pitchFamily="34" charset="0"/>
                        </a:rPr>
                        <a:t>This template includes commonly used section headers, such as Abstract, Objectives, Methods, and Results.</a:t>
                      </a:r>
                    </a:p>
                    <a:p>
                      <a:pPr marL="0" lvl="1" indent="0" algn="l" defTabSz="114300"/>
                      <a:endParaRPr lang="en-US" sz="2000" b="0" baseline="0" dirty="0">
                        <a:solidFill>
                          <a:schemeClr val="bg1"/>
                        </a:solidFill>
                        <a:latin typeface="Arial" panose="020B0604020202020204" pitchFamily="34" charset="0"/>
                        <a:cs typeface="Arial" panose="020B0604020202020204" pitchFamily="34" charset="0"/>
                      </a:endParaRP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Click inside a section header to add text.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create a new header, click the edge of the section box to outline it, then copy and paste it.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resize a header, click on the white circles and drag to the desired size.</a:t>
                      </a:r>
                      <a:endParaRPr lang="en-US" sz="2000" b="0" baseline="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3"/>
                  </a:ext>
                </a:extLst>
              </a:tr>
              <a:tr h="3459492">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text to each section without worrying too much about formatting. Use the default font size initially, even if the text overflows beyond the poster’s boundaries or doesn’t completely fill the space. Add all your content, including text, graphics, and photos.</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Once everything is in place, go back and adjust the size of your text, images, and other visual elements to distribute the content evenly across the poster.</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Make sure everything is aligned correctly before you finalize your poster.</a:t>
                      </a: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3736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add photos, you can drag and drop them from your desktop, copy and paste, or go to INSERT &gt; PICTURES in the menu.</a:t>
                      </a:r>
                    </a:p>
                    <a:p>
                      <a:pPr marL="0" marR="0" lvl="0" indent="0" algn="l" defTabSz="9779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D9D9D9"/>
                        </a:solidFill>
                        <a:effectLst/>
                        <a:uLnTx/>
                        <a:uFillTx/>
                        <a:latin typeface="Arial"/>
                        <a:ea typeface="+mn-ea"/>
                        <a:cs typeface="Arial"/>
                      </a:endParaRP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resize images proportionally, drag one of the white corner handles (small circles or squares). The middle handles will stretch and distort your image. </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54305">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2037513">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on your images to a magnification level of 100%-200% in PowerPoint to check their clarity. This allows you to preview how the images will appear when printed. If the images look sharp and clear at this zoom level, they will likely print well without losing quality. However, if the images appear blurry or pixelated, consider using higher-resolution versions to ensure they print properly.</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3325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3" name="Table 2">
            <a:extLst>
              <a:ext uri="{FF2B5EF4-FFF2-40B4-BE49-F238E27FC236}">
                <a16:creationId xmlns:a16="http://schemas.microsoft.com/office/drawing/2014/main" id="{F06DA45F-2F3B-0D6F-BD09-0A04EC076B8E}"/>
              </a:ext>
            </a:extLst>
          </p:cNvPr>
          <p:cNvGraphicFramePr>
            <a:graphicFrameLocks noGrp="1"/>
          </p:cNvGraphicFramePr>
          <p:nvPr userDrawn="1">
            <p:extLst>
              <p:ext uri="{D42A27DB-BD31-4B8C-83A1-F6EECF244321}">
                <p14:modId xmlns:p14="http://schemas.microsoft.com/office/powerpoint/2010/main" val="41302105"/>
              </p:ext>
            </p:extLst>
          </p:nvPr>
        </p:nvGraphicFramePr>
        <p:xfrm>
          <a:off x="44945300" y="-1"/>
          <a:ext cx="9711562" cy="32975599"/>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663367">
                  <a:extLst>
                    <a:ext uri="{9D8B030D-6E8A-4147-A177-3AD203B41FA5}">
                      <a16:colId xmlns:a16="http://schemas.microsoft.com/office/drawing/2014/main" val="3519466302"/>
                    </a:ext>
                  </a:extLst>
                </a:gridCol>
                <a:gridCol w="4704795">
                  <a:extLst>
                    <a:ext uri="{9D8B030D-6E8A-4147-A177-3AD203B41FA5}">
                      <a16:colId xmlns:a16="http://schemas.microsoft.com/office/drawing/2014/main" val="4164475170"/>
                    </a:ext>
                  </a:extLst>
                </a:gridCol>
              </a:tblGrid>
              <a:tr h="1391817">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APPEAR ON THE POSTER)</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811041">
                <a:tc>
                  <a:txBody>
                    <a:bodyPr/>
                    <a:lstStyle/>
                    <a:p>
                      <a:endParaRPr lang="en-US" sz="2000" u="none" dirty="0">
                        <a:solidFill>
                          <a:srgbClr val="FFC000"/>
                        </a:solidFill>
                      </a:endParaRPr>
                    </a:p>
                  </a:txBody>
                  <a:tcPr marL="182880" marT="137160">
                    <a:blipFill>
                      <a:blip r:embed="rId7"/>
                      <a:stretch>
                        <a:fillRect/>
                      </a:stretch>
                    </a:blipFill>
                  </a:tcPr>
                </a:tc>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Most templates offer several layout configurations, including options for four, three, two, or one column. To change the column configuration of your poster, go to the Home tab and select Layout. A drop-down menu will display all available layout options for the template.</a:t>
                      </a:r>
                      <a:endParaRPr lang="en-US" sz="2000" u="none" dirty="0">
                        <a:solidFill>
                          <a:srgbClr val="FFC000"/>
                        </a:solidFill>
                      </a:endParaRPr>
                    </a:p>
                  </a:txBody>
                  <a:tcPr marL="182880" marT="137160">
                    <a:solidFill>
                      <a:schemeClr val="tx1"/>
                    </a:solidFill>
                  </a:tcPr>
                </a:tc>
                <a:tc hMerge="1">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To manually adjust the column configuration, go to VIEW &gt; SLIDE MASTER. From there, you can delete, resize, or modify the columns to suit your layout. When finished, remember to exit the MASTER by clicking on VIEW &gt; NORMAL</a:t>
                      </a:r>
                    </a:p>
                    <a:p>
                      <a:pPr marL="0" marR="0" lvl="0" indent="0" algn="l" defTabSz="43889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endParaRP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For step-by-step guidance, refer to the tutorial here: </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https://</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www.posterpresentations.com</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/how-to-change-the-column-</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configuration.html</a:t>
                      </a:r>
                      <a:endParaRPr kumimoji="0" lang="en-US" sz="2000" b="0" i="0" u="none" strike="noStrike" kern="1200" cap="none" spc="0" normalizeH="0" baseline="0" noProof="0" dirty="0">
                        <a:ln>
                          <a:noFill/>
                        </a:ln>
                        <a:solidFill>
                          <a:srgbClr val="FFC000"/>
                        </a:solidFill>
                        <a:effectLst/>
                        <a:uLnTx/>
                        <a:uFillTx/>
                        <a:latin typeface="+mn-lt"/>
                        <a:ea typeface="+mn-ea"/>
                        <a:cs typeface="+mn-cs"/>
                      </a:endParaRPr>
                    </a:p>
                  </a:txBody>
                  <a:tcPr marL="182880" marT="137160">
                    <a:solidFill>
                      <a:schemeClr val="tx1"/>
                    </a:solidFill>
                  </a:tcPr>
                </a:tc>
                <a:extLst>
                  <a:ext uri="{0D108BD9-81ED-4DB2-BD59-A6C34878D82A}">
                    <a16:rowId xmlns:a16="http://schemas.microsoft.com/office/drawing/2014/main" val="10004"/>
                  </a:ext>
                </a:extLst>
              </a:tr>
              <a:tr h="2459542">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1. Click on the View tab, and then click Slide Master</a:t>
                      </a:r>
                    </a:p>
                  </a:txBody>
                  <a:tcPr marL="182880" marT="137160">
                    <a:blipFill>
                      <a:blip r:embed="rId8"/>
                      <a:stretch>
                        <a:fillRect/>
                      </a:stretch>
                    </a:blipFill>
                  </a:tcPr>
                </a:tc>
                <a:tc rowSpan="3"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 Guides are positioned outside the template's printable area, so they will not appear on the printed poster.</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If you save the file as a PDF using the Save As menu, the guides will also be excluded.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Alternatively, you can remove them directly from the Slide Master.</a:t>
                      </a:r>
                    </a:p>
                  </a:txBody>
                  <a:tcPr marL="182880" marT="137160">
                    <a:solidFill>
                      <a:srgbClr val="010101"/>
                    </a:solidFill>
                  </a:tcPr>
                </a:tc>
                <a:tc rowSpan="3"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the SAVES AS menu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Alternatively, you can delete them from the Slide Master. </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1640357">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hMerge="1" vMerge="1">
                  <a:txBody>
                    <a:bodyPr/>
                    <a:lstStyle/>
                    <a:p>
                      <a:endParaRPr lang="en-US"/>
                    </a:p>
                  </a:txBody>
                  <a:tcPr/>
                </a:tc>
                <a:extLst>
                  <a:ext uri="{0D108BD9-81ED-4DB2-BD59-A6C34878D82A}">
                    <a16:rowId xmlns:a16="http://schemas.microsoft.com/office/drawing/2014/main" val="3063495530"/>
                  </a:ext>
                </a:extLst>
              </a:tr>
              <a:tr h="2729794">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2. Select the Master you are working on.</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3. Click on the border of the Guide box and delete.</a:t>
                      </a:r>
                      <a:br>
                        <a:rPr lang="en-US" sz="2400" noProof="0" dirty="0">
                          <a:solidFill>
                            <a:srgbClr val="D9D9D9"/>
                          </a:solidFill>
                          <a:latin typeface="Arial" panose="020B0604020202020204" pitchFamily="34" charset="0"/>
                          <a:cs typeface="Arial" panose="020B0604020202020204" pitchFamily="34" charset="0"/>
                        </a:rPr>
                      </a:br>
                      <a:r>
                        <a:rPr lang="en-US" sz="2400" noProof="0" dirty="0">
                          <a:solidFill>
                            <a:srgbClr val="D9D9D9"/>
                          </a:solidFill>
                          <a:latin typeface="Arial" panose="020B0604020202020204" pitchFamily="34" charset="0"/>
                          <a:cs typeface="Arial" panose="020B0604020202020204" pitchFamily="34" charset="0"/>
                        </a:rPr>
                        <a:t>4. IMPORTANT: Do not forget to exit the Master when finished.</a:t>
                      </a: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766341567"/>
                  </a:ext>
                </a:extLst>
              </a:tr>
              <a:tr h="4670981">
                <a:tc>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b="1" dirty="0">
                          <a:solidFill>
                            <a:srgbClr val="FFC000"/>
                          </a:solidFill>
                          <a:latin typeface="Arial" panose="020B0604020202020204" pitchFamily="34" charset="0"/>
                          <a:cs typeface="Arial" panose="020B0604020202020204" pitchFamily="34" charset="0"/>
                        </a:rPr>
                        <a:t>F5 key </a:t>
                      </a:r>
                      <a:r>
                        <a:rPr lang="en-US" sz="2400" dirty="0">
                          <a:solidFill>
                            <a:srgbClr val="D9D9D9"/>
                          </a:solidFill>
                          <a:latin typeface="Arial" panose="020B0604020202020204" pitchFamily="34" charset="0"/>
                          <a:cs typeface="Arial" panose="020B0604020202020204" pitchFamily="34" charset="0"/>
                        </a:rPr>
                        <a:t>on your keyboard (Windows) or by clicking on the SLIDESHOW tab. This will display your poster on the screen, showing how it will appear when printed. To exit the preview, press the </a:t>
                      </a:r>
                      <a:r>
                        <a:rPr lang="en-US" sz="2400" b="1" dirty="0">
                          <a:solidFill>
                            <a:srgbClr val="FFC000"/>
                          </a:solidFill>
                          <a:latin typeface="Arial" panose="020B0604020202020204" pitchFamily="34" charset="0"/>
                          <a:cs typeface="Arial" panose="020B0604020202020204" pitchFamily="34" charset="0"/>
                        </a:rPr>
                        <a:t>ESC</a:t>
                      </a:r>
                      <a:r>
                        <a:rPr lang="en-US" sz="2400" dirty="0">
                          <a:solidFill>
                            <a:srgbClr val="D9D9D9"/>
                          </a:solidFill>
                          <a:latin typeface="Arial" panose="020B0604020202020204" pitchFamily="34" charset="0"/>
                          <a:cs typeface="Arial" panose="020B0604020202020204" pitchFamily="34" charset="0"/>
                        </a:rPr>
                        <a:t> key.</a:t>
                      </a:r>
                    </a:p>
                  </a:txBody>
                  <a:tcPr marL="182880" marT="137160">
                    <a:solidFill>
                      <a:srgbClr val="010101"/>
                    </a:solidFill>
                  </a:tcPr>
                </a:tc>
                <a:tc gridSpan="2">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(Windows)</a:t>
                      </a:r>
                      <a:br>
                        <a:rPr lang="en-US" sz="28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 (Mac and Windows)</a:t>
                      </a:r>
                      <a:endParaRPr lang="en-US" sz="2400" dirty="0">
                        <a:solidFill>
                          <a:srgbClr val="D9D9D9"/>
                        </a:solidFill>
                        <a:latin typeface="Arial" panose="020B0604020202020204" pitchFamily="34" charset="0"/>
                        <a:cs typeface="Arial" panose="020B0604020202020204" pitchFamily="34" charset="0"/>
                      </a:endParaRPr>
                    </a:p>
                  </a:txBody>
                  <a:tcPr marL="182880" marT="137160" anchor="ctr">
                    <a:solidFill>
                      <a:schemeClr val="tx1">
                        <a:lumMod val="95000"/>
                        <a:lumOff val="5000"/>
                      </a:schemeClr>
                    </a:solidFill>
                  </a:tcPr>
                </a:tc>
                <a:tc hMerge="1">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a:t>
                      </a:r>
                      <a:r>
                        <a:rPr lang="en-US" sz="5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4792954">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Printing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To print your poster, visit </a:t>
                      </a:r>
                      <a:r>
                        <a:rPr lang="en-US" sz="2400" noProof="0" dirty="0" err="1">
                          <a:solidFill>
                            <a:srgbClr val="FFC000"/>
                          </a:solidFill>
                          <a:latin typeface="Arial"/>
                          <a:cs typeface="Arial"/>
                        </a:rPr>
                        <a:t>PosterPresentations.com</a:t>
                      </a:r>
                      <a:r>
                        <a:rPr lang="en-US" sz="2400" noProof="0" dirty="0">
                          <a:solidFill>
                            <a:srgbClr val="FFC000"/>
                          </a:solidFill>
                          <a:latin typeface="Arial"/>
                          <a:cs typeface="Arial"/>
                        </a:rPr>
                        <a:t> </a:t>
                      </a:r>
                      <a:r>
                        <a:rPr lang="en-US" sz="2400" noProof="0" dirty="0">
                          <a:solidFill>
                            <a:srgbClr val="D9D9D9"/>
                          </a:solidFill>
                          <a:latin typeface="Arial"/>
                          <a:cs typeface="Arial"/>
                        </a:rPr>
                        <a:t>and click the "</a:t>
                      </a:r>
                      <a:r>
                        <a:rPr lang="en-US" sz="2400" noProof="0" dirty="0">
                          <a:solidFill>
                            <a:srgbClr val="FFC000"/>
                          </a:solidFill>
                          <a:latin typeface="Arial"/>
                          <a:cs typeface="Arial"/>
                        </a:rPr>
                        <a:t>PRINT</a:t>
                      </a:r>
                      <a:r>
                        <a:rPr lang="en-US" sz="2400" noProof="0" dirty="0">
                          <a:solidFill>
                            <a:srgbClr val="D9D9D9"/>
                          </a:solidFill>
                          <a:latin typeface="Arial"/>
                          <a:cs typeface="Arial"/>
                        </a:rPr>
                        <a:t>" button, or choose from the available poster types. Options include professional paper, fabric for convenient travel, trifold, and other printing materials.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Orders placed and paid for by noon (Pacific Time) from Monday to Friday are typically processed the same day. Shipping options include Next Business Day, Second Business Day, Third Business Day, or Free Ground Delivery.</a:t>
                      </a:r>
                      <a:br>
                        <a:rPr lang="en-US" sz="2400" noProof="0" dirty="0">
                          <a:solidFill>
                            <a:srgbClr val="D9D9D9"/>
                          </a:solidFill>
                          <a:latin typeface="Arial"/>
                          <a:cs typeface="Arial"/>
                        </a:rPr>
                      </a:b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246346">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Group printing discounts</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We provide event coordinators and conference organizers with a seamless solution for attendees’ poster printing needs. Our service offers discounted, high-quality prints with quick turnaround times and flexible options, ensuring we cater to a wide range of requirements.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For more information, visit this page:</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FFC000"/>
                          </a:solidFill>
                          <a:latin typeface="Arial"/>
                          <a:cs typeface="Arial"/>
                        </a:rPr>
                        <a:t>https://</a:t>
                      </a:r>
                      <a:r>
                        <a:rPr lang="en-US" sz="2400" noProof="0" dirty="0" err="1">
                          <a:solidFill>
                            <a:srgbClr val="FFC000"/>
                          </a:solidFill>
                          <a:latin typeface="Arial"/>
                          <a:cs typeface="Arial"/>
                        </a:rPr>
                        <a:t>www.posterpresentations.com</a:t>
                      </a:r>
                      <a:r>
                        <a:rPr lang="en-US" sz="2400" noProof="0" dirty="0">
                          <a:solidFill>
                            <a:srgbClr val="FFC000"/>
                          </a:solidFill>
                          <a:latin typeface="Arial"/>
                          <a:cs typeface="Arial"/>
                        </a:rPr>
                        <a:t>/poster-presentation-services-for-conferences-and-</a:t>
                      </a:r>
                      <a:r>
                        <a:rPr lang="en-US" sz="2400" noProof="0" dirty="0" err="1">
                          <a:solidFill>
                            <a:srgbClr val="FFC000"/>
                          </a:solidFill>
                          <a:latin typeface="Arial"/>
                          <a:cs typeface="Arial"/>
                        </a:rPr>
                        <a:t>events.html</a:t>
                      </a:r>
                      <a:endParaRPr lang="en-US" sz="2400" noProof="0" dirty="0">
                        <a:solidFill>
                          <a:srgbClr val="FFC000"/>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FFC000"/>
                        </a:solidFill>
                        <a:latin typeface="Arial"/>
                        <a:cs typeface="Arial"/>
                      </a:endParaRP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83546655"/>
                  </a:ext>
                </a:extLst>
              </a:tr>
              <a:tr h="1630178">
                <a:tc gridSpan="3">
                  <a:txBody>
                    <a:bodyPr/>
                    <a:lstStyle/>
                    <a:p>
                      <a:endParaRPr lang="en-US" sz="2400" dirty="0">
                        <a:solidFill>
                          <a:srgbClr val="1F3A4E"/>
                        </a:solidFill>
                      </a:endParaRPr>
                    </a:p>
                  </a:txBody>
                  <a:tcPr marL="182880" marT="137160">
                    <a:blipFill dpi="0" rotWithShape="1">
                      <a:blip r:embed="rId10"/>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45390">
                <a:tc gridSpan="2">
                  <a:txBody>
                    <a:bodyPr/>
                    <a:lstStyle/>
                    <a:p>
                      <a:pPr>
                        <a:lnSpc>
                          <a:spcPts val="2600"/>
                        </a:lnSpc>
                      </a:pPr>
                      <a:r>
                        <a:rPr lang="en-US" sz="2000" dirty="0">
                          <a:solidFill>
                            <a:schemeClr val="bg1">
                              <a:lumMod val="85000"/>
                            </a:schemeClr>
                          </a:solidFill>
                          <a:latin typeface="Arial"/>
                          <a:cs typeface="Arial"/>
                        </a:rPr>
                        <a:t>© 2025</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000" dirty="0">
                        <a:solidFill>
                          <a:schemeClr val="bg1">
                            <a:lumMod val="85000"/>
                          </a:schemeClr>
                        </a:solidFill>
                        <a:latin typeface="Arial"/>
                        <a:cs typeface="Arial"/>
                      </a:endParaRPr>
                    </a:p>
                  </a:txBody>
                  <a:tcPr marL="182880" marT="137160">
                    <a:solidFill>
                      <a:srgbClr val="010101"/>
                    </a:solidFill>
                  </a:tcPr>
                </a:tc>
                <a:tc>
                  <a:txBody>
                    <a:bodyPr/>
                    <a:lstStyle/>
                    <a:p>
                      <a:r>
                        <a:rPr lang="en-US" sz="1800" dirty="0">
                          <a:solidFill>
                            <a:schemeClr val="bg1"/>
                          </a:solidFill>
                          <a:latin typeface="Arial"/>
                          <a:cs typeface="Arial"/>
                        </a:rPr>
                        <a:t>For additional help, visit our online tutorials at </a:t>
                      </a:r>
                      <a:r>
                        <a:rPr lang="en-US" sz="1400" dirty="0">
                          <a:solidFill>
                            <a:schemeClr val="bg1"/>
                          </a:solidFill>
                          <a:latin typeface="Arial"/>
                          <a:cs typeface="Arial"/>
                        </a:rPr>
                        <a:t>https://</a:t>
                      </a:r>
                      <a:r>
                        <a:rPr lang="en-US" sz="1400" dirty="0" err="1">
                          <a:solidFill>
                            <a:schemeClr val="bg1"/>
                          </a:solidFill>
                          <a:latin typeface="Arial"/>
                          <a:cs typeface="Arial"/>
                        </a:rPr>
                        <a:t>www.posterpresentations.com</a:t>
                      </a:r>
                      <a:r>
                        <a:rPr lang="en-US" sz="1400" dirty="0">
                          <a:solidFill>
                            <a:schemeClr val="bg1"/>
                          </a:solidFill>
                          <a:latin typeface="Arial"/>
                          <a:cs typeface="Arial"/>
                        </a:rPr>
                        <a:t>/</a:t>
                      </a:r>
                      <a:r>
                        <a:rPr lang="en-US" sz="1400" dirty="0" err="1">
                          <a:solidFill>
                            <a:schemeClr val="bg1"/>
                          </a:solidFill>
                          <a:latin typeface="Arial"/>
                          <a:cs typeface="Arial"/>
                        </a:rPr>
                        <a:t>helpdesk.html</a:t>
                      </a:r>
                      <a:endParaRPr lang="en-US" dirty="0"/>
                    </a:p>
                  </a:txBody>
                  <a:tcPr marL="182880" marT="137160">
                    <a:solidFill>
                      <a:srgbClr val="010101"/>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163100274"/>
      </p:ext>
    </p:extLst>
  </p:cSld>
  <p:clrMap bg1="lt1" tx1="dk1" bg2="lt2" tx2="dk2" accent1="accent1" accent2="accent2" accent3="accent3" accent4="accent4" accent5="accent5" accent6="accent6" hlink="hlink" folHlink="folHlink"/>
  <p:sldLayoutIdLst>
    <p:sldLayoutId id="2147483656"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96" userDrawn="1">
          <p15:clr>
            <a:srgbClr val="F26B43"/>
          </p15:clr>
        </p15:guide>
        <p15:guide id="2" userDrawn="1">
          <p15:clr>
            <a:srgbClr val="F26B43"/>
          </p15:clr>
        </p15:guide>
        <p15:guide id="3" pos="27648" userDrawn="1">
          <p15:clr>
            <a:srgbClr val="F26B43"/>
          </p15:clr>
        </p15:guide>
        <p15:guide id="4" orient="horz" pos="2020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BF9F9"/>
        </a:solidFill>
        <a:effectLst/>
      </p:bgPr>
    </p:bg>
    <p:spTree>
      <p:nvGrpSpPr>
        <p:cNvPr id="1" name=""/>
        <p:cNvGrpSpPr/>
        <p:nvPr/>
      </p:nvGrpSpPr>
      <p:grpSpPr>
        <a:xfrm>
          <a:off x="0" y="0"/>
          <a:ext cx="0" cy="0"/>
          <a:chOff x="0" y="0"/>
          <a:chExt cx="0" cy="0"/>
        </a:xfrm>
      </p:grpSpPr>
      <p:sp>
        <p:nvSpPr>
          <p:cNvPr id="33" name="Snip and Round Single Corner Rectangle 32">
            <a:extLst>
              <a:ext uri="{FF2B5EF4-FFF2-40B4-BE49-F238E27FC236}">
                <a16:creationId xmlns:a16="http://schemas.microsoft.com/office/drawing/2014/main" id="{A41204E6-FB12-F3E1-B6FB-6D205F1ADE19}"/>
              </a:ext>
            </a:extLst>
          </p:cNvPr>
          <p:cNvSpPr/>
          <p:nvPr userDrawn="1"/>
        </p:nvSpPr>
        <p:spPr>
          <a:xfrm rot="5400000">
            <a:off x="-6608631" y="11928775"/>
            <a:ext cx="27603873" cy="14386613"/>
          </a:xfrm>
          <a:prstGeom prst="snipRoundRect">
            <a:avLst>
              <a:gd name="adj1" fmla="val 13272"/>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nip and Round Single Corner Rectangle 33">
            <a:extLst>
              <a:ext uri="{FF2B5EF4-FFF2-40B4-BE49-F238E27FC236}">
                <a16:creationId xmlns:a16="http://schemas.microsoft.com/office/drawing/2014/main" id="{5E5E55A3-E20E-C789-2B63-724291496D33}"/>
              </a:ext>
            </a:extLst>
          </p:cNvPr>
          <p:cNvSpPr/>
          <p:nvPr userDrawn="1"/>
        </p:nvSpPr>
        <p:spPr>
          <a:xfrm rot="5400000">
            <a:off x="8166883" y="12278963"/>
            <a:ext cx="27603873" cy="13686238"/>
          </a:xfrm>
          <a:prstGeom prst="snipRoundRect">
            <a:avLst>
              <a:gd name="adj1" fmla="val 13272"/>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nip and Round Single Corner Rectangle 34">
            <a:extLst>
              <a:ext uri="{FF2B5EF4-FFF2-40B4-BE49-F238E27FC236}">
                <a16:creationId xmlns:a16="http://schemas.microsoft.com/office/drawing/2014/main" id="{08CF233C-0A90-9F57-DD26-394126CE6628}"/>
              </a:ext>
            </a:extLst>
          </p:cNvPr>
          <p:cNvSpPr/>
          <p:nvPr userDrawn="1"/>
        </p:nvSpPr>
        <p:spPr>
          <a:xfrm rot="5400000">
            <a:off x="22910424" y="11943248"/>
            <a:ext cx="27603871" cy="14357669"/>
          </a:xfrm>
          <a:prstGeom prst="snipRoundRect">
            <a:avLst>
              <a:gd name="adj1" fmla="val 13272"/>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nip and Round Single Corner Rectangle 15">
            <a:extLst>
              <a:ext uri="{FF2B5EF4-FFF2-40B4-BE49-F238E27FC236}">
                <a16:creationId xmlns:a16="http://schemas.microsoft.com/office/drawing/2014/main" id="{0C62CE6B-775B-398F-427B-B73C63D73EB5}"/>
              </a:ext>
            </a:extLst>
          </p:cNvPr>
          <p:cNvSpPr/>
          <p:nvPr userDrawn="1"/>
        </p:nvSpPr>
        <p:spPr>
          <a:xfrm rot="10800000" flipV="1">
            <a:off x="-3" y="32076910"/>
            <a:ext cx="41571263" cy="841490"/>
          </a:xfrm>
          <a:custGeom>
            <a:avLst/>
            <a:gdLst>
              <a:gd name="connsiteX0" fmla="*/ 419100 w 41571263"/>
              <a:gd name="connsiteY0" fmla="*/ 0 h 838200"/>
              <a:gd name="connsiteX1" fmla="*/ 41571263 w 41571263"/>
              <a:gd name="connsiteY1" fmla="*/ 0 h 838200"/>
              <a:gd name="connsiteX2" fmla="*/ 41571263 w 41571263"/>
              <a:gd name="connsiteY2" fmla="*/ 0 h 838200"/>
              <a:gd name="connsiteX3" fmla="*/ 41571263 w 41571263"/>
              <a:gd name="connsiteY3" fmla="*/ 838200 h 838200"/>
              <a:gd name="connsiteX4" fmla="*/ 0 w 41571263"/>
              <a:gd name="connsiteY4" fmla="*/ 838200 h 838200"/>
              <a:gd name="connsiteX5" fmla="*/ 0 w 41571263"/>
              <a:gd name="connsiteY5" fmla="*/ 419100 h 838200"/>
              <a:gd name="connsiteX6" fmla="*/ 419100 w 41571263"/>
              <a:gd name="connsiteY6" fmla="*/ 0 h 83820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0 w 41571263"/>
              <a:gd name="connsiteY5" fmla="*/ 42239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63" h="841490">
                <a:moveTo>
                  <a:pt x="968398" y="0"/>
                </a:moveTo>
                <a:lnTo>
                  <a:pt x="41571263" y="3290"/>
                </a:lnTo>
                <a:lnTo>
                  <a:pt x="41571263" y="3290"/>
                </a:lnTo>
                <a:lnTo>
                  <a:pt x="41571263" y="841490"/>
                </a:lnTo>
                <a:lnTo>
                  <a:pt x="0" y="841490"/>
                </a:lnTo>
                <a:lnTo>
                  <a:pt x="6579" y="836830"/>
                </a:lnTo>
                <a:cubicBezTo>
                  <a:pt x="52628" y="184348"/>
                  <a:pt x="736935" y="0"/>
                  <a:pt x="968398" y="0"/>
                </a:cubicBezTo>
                <a:close/>
              </a:path>
            </a:pathLst>
          </a:cu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 Box 14">
            <a:extLst>
              <a:ext uri="{FF2B5EF4-FFF2-40B4-BE49-F238E27FC236}">
                <a16:creationId xmlns:a16="http://schemas.microsoft.com/office/drawing/2014/main" id="{5E6EFA78-EC88-BE2C-E8CA-A1D7F97A7ED2}"/>
              </a:ext>
            </a:extLst>
          </p:cNvPr>
          <p:cNvSpPr txBox="1">
            <a:spLocks noChangeArrowheads="1"/>
          </p:cNvSpPr>
          <p:nvPr userDrawn="1"/>
        </p:nvSpPr>
        <p:spPr bwMode="auto">
          <a:xfrm>
            <a:off x="1567305" y="32390910"/>
            <a:ext cx="2514600" cy="341436"/>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2025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nvGrpSpPr>
          <p:cNvPr id="29" name="Group 28">
            <a:extLst>
              <a:ext uri="{FF2B5EF4-FFF2-40B4-BE49-F238E27FC236}">
                <a16:creationId xmlns:a16="http://schemas.microsoft.com/office/drawing/2014/main" id="{25CE6291-2C57-37EF-FFEC-C45E351DC97C}"/>
              </a:ext>
            </a:extLst>
          </p:cNvPr>
          <p:cNvGrpSpPr/>
          <p:nvPr userDrawn="1"/>
        </p:nvGrpSpPr>
        <p:grpSpPr>
          <a:xfrm>
            <a:off x="-4" y="0"/>
            <a:ext cx="43891200" cy="4919427"/>
            <a:chOff x="1" y="-4527"/>
            <a:chExt cx="43891200" cy="4917131"/>
          </a:xfrm>
        </p:grpSpPr>
        <p:sp>
          <p:nvSpPr>
            <p:cNvPr id="30" name="Snip and Round Single Corner Rectangle 29">
              <a:extLst>
                <a:ext uri="{FF2B5EF4-FFF2-40B4-BE49-F238E27FC236}">
                  <a16:creationId xmlns:a16="http://schemas.microsoft.com/office/drawing/2014/main" id="{084260D3-464E-7939-3E7E-824B9BE75C8D}"/>
                </a:ext>
              </a:extLst>
            </p:cNvPr>
            <p:cNvSpPr/>
            <p:nvPr userDrawn="1"/>
          </p:nvSpPr>
          <p:spPr>
            <a:xfrm flipV="1">
              <a:off x="1" y="-4527"/>
              <a:ext cx="43891200" cy="4708346"/>
            </a:xfrm>
            <a:prstGeom prst="snipRoundRect">
              <a:avLst>
                <a:gd name="adj1" fmla="val 50000"/>
                <a:gd name="adj2" fmla="val 16667"/>
              </a:avLst>
            </a:pr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5">
              <a:extLst>
                <a:ext uri="{FF2B5EF4-FFF2-40B4-BE49-F238E27FC236}">
                  <a16:creationId xmlns:a16="http://schemas.microsoft.com/office/drawing/2014/main" id="{27CD2283-99B3-F36F-15BF-408BC63DB3C6}"/>
                </a:ext>
              </a:extLst>
            </p:cNvPr>
            <p:cNvSpPr/>
            <p:nvPr userDrawn="1"/>
          </p:nvSpPr>
          <p:spPr>
            <a:xfrm>
              <a:off x="35918533" y="-4527"/>
              <a:ext cx="7972667" cy="49171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68343" h="4917131">
                  <a:moveTo>
                    <a:pt x="5943600" y="0"/>
                  </a:moveTo>
                  <a:lnTo>
                    <a:pt x="7968343" y="0"/>
                  </a:lnTo>
                  <a:lnTo>
                    <a:pt x="7968343" y="4917131"/>
                  </a:lnTo>
                  <a:lnTo>
                    <a:pt x="0" y="4917131"/>
                  </a:lnTo>
                  <a:lnTo>
                    <a:pt x="5943600" y="0"/>
                  </a:lnTo>
                  <a:close/>
                </a:path>
              </a:pathLst>
            </a:custGeom>
            <a:solidFill>
              <a:srgbClr val="3131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32" name="Rectangle 5">
              <a:extLst>
                <a:ext uri="{FF2B5EF4-FFF2-40B4-BE49-F238E27FC236}">
                  <a16:creationId xmlns:a16="http://schemas.microsoft.com/office/drawing/2014/main" id="{3A03D07F-A253-1788-C4EC-F3DCFA567000}"/>
                </a:ext>
              </a:extLst>
            </p:cNvPr>
            <p:cNvSpPr/>
            <p:nvPr userDrawn="1"/>
          </p:nvSpPr>
          <p:spPr>
            <a:xfrm>
              <a:off x="41571285" y="1367073"/>
              <a:ext cx="2319915" cy="3545531"/>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 name="connsiteX0" fmla="*/ 0 w 7968343"/>
                <a:gd name="connsiteY0" fmla="*/ 4917131 h 4917131"/>
                <a:gd name="connsiteX1" fmla="*/ 7968343 w 7968343"/>
                <a:gd name="connsiteY1" fmla="*/ 0 h 4917131"/>
                <a:gd name="connsiteX2" fmla="*/ 7968343 w 7968343"/>
                <a:gd name="connsiteY2" fmla="*/ 4917131 h 4917131"/>
                <a:gd name="connsiteX3" fmla="*/ 0 w 7968343"/>
                <a:gd name="connsiteY3" fmla="*/ 4917131 h 4917131"/>
                <a:gd name="connsiteX0" fmla="*/ 0 w 7968343"/>
                <a:gd name="connsiteY0" fmla="*/ 3512874 h 3512874"/>
                <a:gd name="connsiteX1" fmla="*/ 7968343 w 7968343"/>
                <a:gd name="connsiteY1" fmla="*/ 0 h 3512874"/>
                <a:gd name="connsiteX2" fmla="*/ 7968343 w 7968343"/>
                <a:gd name="connsiteY2" fmla="*/ 3512874 h 3512874"/>
                <a:gd name="connsiteX3" fmla="*/ 0 w 7968343"/>
                <a:gd name="connsiteY3" fmla="*/ 3512874 h 3512874"/>
                <a:gd name="connsiteX0" fmla="*/ 0 w 2253343"/>
                <a:gd name="connsiteY0" fmla="*/ 3545531 h 3545531"/>
                <a:gd name="connsiteX1" fmla="*/ 2253343 w 2253343"/>
                <a:gd name="connsiteY1" fmla="*/ 0 h 3545531"/>
                <a:gd name="connsiteX2" fmla="*/ 2253343 w 2253343"/>
                <a:gd name="connsiteY2" fmla="*/ 3512874 h 3545531"/>
                <a:gd name="connsiteX3" fmla="*/ 0 w 2253343"/>
                <a:gd name="connsiteY3" fmla="*/ 3545531 h 3545531"/>
                <a:gd name="connsiteX0" fmla="*/ 0 w 3135086"/>
                <a:gd name="connsiteY0" fmla="*/ 3545531 h 3545531"/>
                <a:gd name="connsiteX1" fmla="*/ 3135086 w 3135086"/>
                <a:gd name="connsiteY1" fmla="*/ 0 h 3545531"/>
                <a:gd name="connsiteX2" fmla="*/ 3135086 w 3135086"/>
                <a:gd name="connsiteY2" fmla="*/ 3512874 h 3545531"/>
                <a:gd name="connsiteX3" fmla="*/ 0 w 3135086"/>
                <a:gd name="connsiteY3" fmla="*/ 3545531 h 3545531"/>
                <a:gd name="connsiteX0" fmla="*/ 0 w 2318657"/>
                <a:gd name="connsiteY0" fmla="*/ 3545531 h 3545531"/>
                <a:gd name="connsiteX1" fmla="*/ 2318657 w 2318657"/>
                <a:gd name="connsiteY1" fmla="*/ 0 h 3545531"/>
                <a:gd name="connsiteX2" fmla="*/ 2318657 w 2318657"/>
                <a:gd name="connsiteY2" fmla="*/ 3512874 h 3545531"/>
                <a:gd name="connsiteX3" fmla="*/ 0 w 2318657"/>
                <a:gd name="connsiteY3" fmla="*/ 3545531 h 3545531"/>
              </a:gdLst>
              <a:ahLst/>
              <a:cxnLst>
                <a:cxn ang="0">
                  <a:pos x="connsiteX0" y="connsiteY0"/>
                </a:cxn>
                <a:cxn ang="0">
                  <a:pos x="connsiteX1" y="connsiteY1"/>
                </a:cxn>
                <a:cxn ang="0">
                  <a:pos x="connsiteX2" y="connsiteY2"/>
                </a:cxn>
                <a:cxn ang="0">
                  <a:pos x="connsiteX3" y="connsiteY3"/>
                </a:cxn>
              </a:cxnLst>
              <a:rect l="l" t="t" r="r" b="b"/>
              <a:pathLst>
                <a:path w="2318657" h="3545531">
                  <a:moveTo>
                    <a:pt x="0" y="3545531"/>
                  </a:moveTo>
                  <a:lnTo>
                    <a:pt x="2318657" y="0"/>
                  </a:lnTo>
                  <a:lnTo>
                    <a:pt x="2318657" y="3512874"/>
                  </a:lnTo>
                  <a:lnTo>
                    <a:pt x="0" y="3545531"/>
                  </a:lnTo>
                  <a:close/>
                </a:path>
              </a:pathLst>
            </a:custGeom>
            <a:solidFill>
              <a:srgbClr val="2540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grpSp>
      <p:graphicFrame>
        <p:nvGraphicFramePr>
          <p:cNvPr id="2" name="Table 1">
            <a:extLst>
              <a:ext uri="{FF2B5EF4-FFF2-40B4-BE49-F238E27FC236}">
                <a16:creationId xmlns:a16="http://schemas.microsoft.com/office/drawing/2014/main" id="{264A0F35-1DFF-76F4-ECBB-D0D62ADB5467}"/>
              </a:ext>
            </a:extLst>
          </p:cNvPr>
          <p:cNvGraphicFramePr>
            <a:graphicFrameLocks noGrp="1"/>
          </p:cNvGraphicFramePr>
          <p:nvPr userDrawn="1">
            <p:extLst>
              <p:ext uri="{D42A27DB-BD31-4B8C-83A1-F6EECF244321}">
                <p14:modId xmlns:p14="http://schemas.microsoft.com/office/powerpoint/2010/main" val="4180336019"/>
              </p:ext>
            </p:extLst>
          </p:nvPr>
        </p:nvGraphicFramePr>
        <p:xfrm>
          <a:off x="-10858499" y="50891"/>
          <a:ext cx="9776869" cy="3293943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06587">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APPEAR ON THE POSTER)</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135330">
                <a:tc gridSpan="2">
                  <a:txBody>
                    <a:bodyPr/>
                    <a:lstStyle/>
                    <a:p>
                      <a:pPr defTabSz="3765639"/>
                      <a:r>
                        <a:rPr lang="en-US" sz="2000" b="0" i="0" dirty="0">
                          <a:solidFill>
                            <a:srgbClr val="D9D9D9"/>
                          </a:solidFill>
                          <a:latin typeface="Arial"/>
                          <a:cs typeface="Arial"/>
                        </a:rPr>
                        <a:t>This PowerPoint template is designed to create a </a:t>
                      </a:r>
                      <a:r>
                        <a:rPr lang="en-US" sz="2000" b="1" i="0" dirty="0">
                          <a:solidFill>
                            <a:srgbClr val="FFC000"/>
                          </a:solidFill>
                          <a:latin typeface="Arial"/>
                          <a:cs typeface="Arial"/>
                        </a:rPr>
                        <a:t>36"x48" </a:t>
                      </a:r>
                      <a:r>
                        <a:rPr lang="en-US" sz="2000" b="0" i="0" dirty="0">
                          <a:solidFill>
                            <a:srgbClr val="D9D9D9"/>
                          </a:solidFill>
                          <a:latin typeface="Arial"/>
                          <a:cs typeface="Arial"/>
                        </a:rPr>
                        <a:t>research poster. Simply add your title, subtitle, text, tables, charts, and photos to customize your poster.</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To assist you in the design process and address any poster-related questions, we offer a series of online tutorials. Visit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select the </a:t>
                      </a:r>
                      <a:r>
                        <a:rPr lang="en-US" sz="2000" b="1" i="0" dirty="0">
                          <a:solidFill>
                            <a:srgbClr val="FFC000"/>
                          </a:solidFill>
                          <a:latin typeface="Arial"/>
                          <a:cs typeface="Arial"/>
                        </a:rPr>
                        <a:t>Tutorials </a:t>
                      </a:r>
                      <a:r>
                        <a:rPr lang="en-US" sz="2000" b="0" i="0" dirty="0">
                          <a:solidFill>
                            <a:srgbClr val="D9D9D9"/>
                          </a:solidFill>
                          <a:latin typeface="Arial"/>
                          <a:cs typeface="Arial"/>
                        </a:rPr>
                        <a:t>tab for detailed guidance.</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For same-day professional printing of your poster, go to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click on the ”</a:t>
                      </a:r>
                      <a:r>
                        <a:rPr lang="en-US" sz="2000" b="1" i="0" dirty="0">
                          <a:solidFill>
                            <a:srgbClr val="FFC000"/>
                          </a:solidFill>
                          <a:latin typeface="Arial"/>
                          <a:cs typeface="Arial"/>
                        </a:rPr>
                        <a:t>PRINT</a:t>
                      </a:r>
                      <a:r>
                        <a:rPr lang="en-US" sz="2000" b="0" i="0" dirty="0">
                          <a:solidFill>
                            <a:srgbClr val="D9D9D9"/>
                          </a:solidFill>
                          <a:latin typeface="Arial"/>
                          <a:cs typeface="Arial"/>
                        </a:rPr>
                        <a:t>” button or click on any of our poster options.</a:t>
                      </a:r>
                      <a:endParaRPr lang="en-US" sz="2000" b="0"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494923">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starting your poster, ensure you have downloaded the correct template size to avoid printing issues.</a:t>
                      </a:r>
                    </a:p>
                    <a:p>
                      <a:pPr marL="0" marR="0" indent="0" algn="l" defTabSz="4388900" rtl="0" eaLnBrk="1" fontAlgn="auto" latinLnBrk="0" hangingPunct="1">
                        <a:lnSpc>
                          <a:spcPct val="100000"/>
                        </a:lnSpc>
                        <a:spcBef>
                          <a:spcPts val="0"/>
                        </a:spcBef>
                        <a:spcAft>
                          <a:spcPts val="0"/>
                        </a:spcAft>
                        <a:buClrTx/>
                        <a:buSzTx/>
                        <a:buFontTx/>
                        <a:buNone/>
                        <a:tabLst/>
                        <a:defRPr/>
                      </a:pPr>
                      <a:endParaRPr lang="en-US" sz="2000" b="0" baseline="0" dirty="0">
                        <a:solidFill>
                          <a:srgbClr val="D9D9D9"/>
                        </a:solidFill>
                        <a:latin typeface="Arial" panose="020B0604020202020204" pitchFamily="34" charset="0"/>
                        <a:cs typeface="Arial" panose="020B0604020202020204" pitchFamily="34" charset="0"/>
                      </a:endParaRPr>
                    </a:p>
                    <a:p>
                      <a:pPr marL="0" marR="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This template can also be printed in the following sizes without distortion or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16007">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for comfortable viewing. PowerPoint offers two ways to zoom:</a:t>
                      </a:r>
                    </a:p>
                    <a:p>
                      <a:pPr algn="l"/>
                      <a:endParaRPr lang="en-US" sz="2000" b="0" baseline="0" dirty="0">
                        <a:solidFill>
                          <a:srgbClr val="D9D9D9"/>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1. Click the VIEW tab in the top menu bar, then select ZOOM. Choose the zoom percentage that suits you best.</a:t>
                      </a:r>
                    </a:p>
                    <a:p>
                      <a:pPr algn="l"/>
                      <a:r>
                        <a:rPr lang="en-US" sz="2000" b="0" baseline="0" dirty="0">
                          <a:solidFill>
                            <a:srgbClr val="D9D9D9"/>
                          </a:solidFill>
                          <a:latin typeface="Arial" panose="020B0604020202020204" pitchFamily="34" charset="0"/>
                          <a:cs typeface="Arial" panose="020B0604020202020204" pitchFamily="34" charset="0"/>
                        </a:rPr>
                        <a:t>2. Use the zoom slider located at the bottom-right corner of the window for more flexible adjustments.</a:t>
                      </a:r>
                    </a:p>
                  </a:txBody>
                  <a:tcPr marL="182880" marT="137160">
                    <a:solidFill>
                      <a:srgbClr val="010101"/>
                    </a:solidFill>
                  </a:tcPr>
                </a:tc>
                <a:extLst>
                  <a:ext uri="{0D108BD9-81ED-4DB2-BD59-A6C34878D82A}">
                    <a16:rowId xmlns:a16="http://schemas.microsoft.com/office/drawing/2014/main" val="10001"/>
                  </a:ext>
                </a:extLst>
              </a:tr>
              <a:tr h="1770010">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thin lines on this poster template are alignment guides. Horizontal and vertical guides help you position poster elements accurately. Text boxes and other elements will "snap" to the guides, ensuring they stay within the column boundaries.</a:t>
                      </a:r>
                    </a:p>
                    <a:p>
                      <a:pPr marL="0" marR="0" lvl="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To hide the guides, go to the VIEW tab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759524">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chemeClr val="bg1"/>
                          </a:solidFill>
                          <a:latin typeface="Arial" panose="020B0604020202020204" pitchFamily="34" charset="0"/>
                          <a:cs typeface="Arial" panose="020B0604020202020204" pitchFamily="34" charset="0"/>
                        </a:rPr>
                        <a:t>This template includes commonly used section headers, such as Abstract, Objectives, Methods, and Results.</a:t>
                      </a:r>
                    </a:p>
                    <a:p>
                      <a:pPr marL="0" lvl="1" indent="0" algn="l" defTabSz="114300"/>
                      <a:endParaRPr lang="en-US" sz="2000" b="0" baseline="0" dirty="0">
                        <a:solidFill>
                          <a:schemeClr val="bg1"/>
                        </a:solidFill>
                        <a:latin typeface="Arial" panose="020B0604020202020204" pitchFamily="34" charset="0"/>
                        <a:cs typeface="Arial" panose="020B0604020202020204" pitchFamily="34" charset="0"/>
                      </a:endParaRP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Click inside a section header to add text.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create a new header, click the edge of the section box to outline it, then copy and paste it.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resize a header, click on the white circles and drag to the desired size.</a:t>
                      </a:r>
                      <a:endParaRPr lang="en-US" sz="2000" b="0" baseline="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3"/>
                  </a:ext>
                </a:extLst>
              </a:tr>
              <a:tr h="3459492">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text to each section without worrying too much about formatting. Use the default font size initially, even if the text overflows beyond the poster’s boundaries or doesn’t completely fill the space. Add all your content, including text, graphics, and photos.</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Once everything is in place, go back and adjust the size of your text, images, and other visual elements to distribute the content evenly across the poster.</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Make sure everything is aligned correctly before you finalize your poster.</a:t>
                      </a: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3736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add photos, you can drag and drop them from your desktop, copy and paste, or go to INSERT &gt; PICTURES in the menu.</a:t>
                      </a:r>
                    </a:p>
                    <a:p>
                      <a:pPr marL="0" marR="0" lvl="0" indent="0" algn="l" defTabSz="9779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D9D9D9"/>
                        </a:solidFill>
                        <a:effectLst/>
                        <a:uLnTx/>
                        <a:uFillTx/>
                        <a:latin typeface="Arial"/>
                        <a:ea typeface="+mn-ea"/>
                        <a:cs typeface="Arial"/>
                      </a:endParaRP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resize images proportionally, drag one of the white corner handles (small circles or squares). The middle handles will stretch and distort your image. </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54305">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2037513">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on your images to a magnification level of 100%-200% in PowerPoint to check their clarity. This allows you to preview how the images will appear when printed. If the images look sharp and clear at this zoom level, they will likely print well without losing quality. However, if the images appear blurry or pixelated, consider using higher-resolution versions to ensure they print properly.</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3325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3" name="Table 2">
            <a:extLst>
              <a:ext uri="{FF2B5EF4-FFF2-40B4-BE49-F238E27FC236}">
                <a16:creationId xmlns:a16="http://schemas.microsoft.com/office/drawing/2014/main" id="{E307A3CD-5B1C-228D-4FEC-B6930FC56DC3}"/>
              </a:ext>
            </a:extLst>
          </p:cNvPr>
          <p:cNvGraphicFramePr>
            <a:graphicFrameLocks noGrp="1"/>
          </p:cNvGraphicFramePr>
          <p:nvPr userDrawn="1">
            <p:extLst>
              <p:ext uri="{D42A27DB-BD31-4B8C-83A1-F6EECF244321}">
                <p14:modId xmlns:p14="http://schemas.microsoft.com/office/powerpoint/2010/main" val="41302105"/>
              </p:ext>
            </p:extLst>
          </p:nvPr>
        </p:nvGraphicFramePr>
        <p:xfrm>
          <a:off x="44945300" y="-1"/>
          <a:ext cx="9711562" cy="32975599"/>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663367">
                  <a:extLst>
                    <a:ext uri="{9D8B030D-6E8A-4147-A177-3AD203B41FA5}">
                      <a16:colId xmlns:a16="http://schemas.microsoft.com/office/drawing/2014/main" val="3519466302"/>
                    </a:ext>
                  </a:extLst>
                </a:gridCol>
                <a:gridCol w="4704795">
                  <a:extLst>
                    <a:ext uri="{9D8B030D-6E8A-4147-A177-3AD203B41FA5}">
                      <a16:colId xmlns:a16="http://schemas.microsoft.com/office/drawing/2014/main" val="4164475170"/>
                    </a:ext>
                  </a:extLst>
                </a:gridCol>
              </a:tblGrid>
              <a:tr h="1391817">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APPEAR ON THE POSTER)</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811041">
                <a:tc>
                  <a:txBody>
                    <a:bodyPr/>
                    <a:lstStyle/>
                    <a:p>
                      <a:endParaRPr lang="en-US" sz="2000" u="none" dirty="0">
                        <a:solidFill>
                          <a:srgbClr val="FFC000"/>
                        </a:solidFill>
                      </a:endParaRPr>
                    </a:p>
                  </a:txBody>
                  <a:tcPr marL="182880" marT="137160">
                    <a:blipFill>
                      <a:blip r:embed="rId7"/>
                      <a:stretch>
                        <a:fillRect/>
                      </a:stretch>
                    </a:blipFill>
                  </a:tcPr>
                </a:tc>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Most templates offer several layout configurations, including options for four, three, two, or one column. To change the column configuration of your poster, go to the Home tab and select Layout. A drop-down menu will display all available layout options for the template.</a:t>
                      </a:r>
                      <a:endParaRPr lang="en-US" sz="2000" u="none" dirty="0">
                        <a:solidFill>
                          <a:srgbClr val="FFC000"/>
                        </a:solidFill>
                      </a:endParaRPr>
                    </a:p>
                  </a:txBody>
                  <a:tcPr marL="182880" marT="137160">
                    <a:solidFill>
                      <a:schemeClr val="tx1"/>
                    </a:solidFill>
                  </a:tcPr>
                </a:tc>
                <a:tc hMerge="1">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To manually adjust the column configuration, go to VIEW &gt; SLIDE MASTER. From there, you can delete, resize, or modify the columns to suit your layout. When finished, remember to exit the MASTER by clicking on VIEW &gt; NORMAL</a:t>
                      </a:r>
                    </a:p>
                    <a:p>
                      <a:pPr marL="0" marR="0" lvl="0" indent="0" algn="l" defTabSz="43889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endParaRP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For step-by-step guidance, refer to the tutorial here: </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https://</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www.posterpresentations.com</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/how-to-change-the-column-</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configuration.html</a:t>
                      </a:r>
                      <a:endParaRPr kumimoji="0" lang="en-US" sz="2000" b="0" i="0" u="none" strike="noStrike" kern="1200" cap="none" spc="0" normalizeH="0" baseline="0" noProof="0" dirty="0">
                        <a:ln>
                          <a:noFill/>
                        </a:ln>
                        <a:solidFill>
                          <a:srgbClr val="FFC000"/>
                        </a:solidFill>
                        <a:effectLst/>
                        <a:uLnTx/>
                        <a:uFillTx/>
                        <a:latin typeface="+mn-lt"/>
                        <a:ea typeface="+mn-ea"/>
                        <a:cs typeface="+mn-cs"/>
                      </a:endParaRPr>
                    </a:p>
                  </a:txBody>
                  <a:tcPr marL="182880" marT="137160">
                    <a:solidFill>
                      <a:schemeClr val="tx1"/>
                    </a:solidFill>
                  </a:tcPr>
                </a:tc>
                <a:extLst>
                  <a:ext uri="{0D108BD9-81ED-4DB2-BD59-A6C34878D82A}">
                    <a16:rowId xmlns:a16="http://schemas.microsoft.com/office/drawing/2014/main" val="10004"/>
                  </a:ext>
                </a:extLst>
              </a:tr>
              <a:tr h="2459542">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1. Click on the View tab, and then click Slide Master</a:t>
                      </a:r>
                    </a:p>
                  </a:txBody>
                  <a:tcPr marL="182880" marT="137160">
                    <a:blipFill>
                      <a:blip r:embed="rId8"/>
                      <a:stretch>
                        <a:fillRect/>
                      </a:stretch>
                    </a:blipFill>
                  </a:tcPr>
                </a:tc>
                <a:tc rowSpan="3"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 Guides are positioned outside the template's printable area, so they will not appear on the printed poster.</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If you save the file as a PDF using the Save As menu, the guides will also be excluded.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Alternatively, you can remove them directly from the Slide Master.</a:t>
                      </a:r>
                    </a:p>
                  </a:txBody>
                  <a:tcPr marL="182880" marT="137160">
                    <a:solidFill>
                      <a:srgbClr val="010101"/>
                    </a:solidFill>
                  </a:tcPr>
                </a:tc>
                <a:tc rowSpan="3"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the SAVES AS menu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Alternatively, you can delete them from the Slide Master. </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1640357">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hMerge="1" vMerge="1">
                  <a:txBody>
                    <a:bodyPr/>
                    <a:lstStyle/>
                    <a:p>
                      <a:endParaRPr lang="en-US"/>
                    </a:p>
                  </a:txBody>
                  <a:tcPr/>
                </a:tc>
                <a:extLst>
                  <a:ext uri="{0D108BD9-81ED-4DB2-BD59-A6C34878D82A}">
                    <a16:rowId xmlns:a16="http://schemas.microsoft.com/office/drawing/2014/main" val="3063495530"/>
                  </a:ext>
                </a:extLst>
              </a:tr>
              <a:tr h="2729794">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2. Select the Master you are working on.</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3. Click on the border of the Guide box and delete.</a:t>
                      </a:r>
                      <a:br>
                        <a:rPr lang="en-US" sz="2400" noProof="0" dirty="0">
                          <a:solidFill>
                            <a:srgbClr val="D9D9D9"/>
                          </a:solidFill>
                          <a:latin typeface="Arial" panose="020B0604020202020204" pitchFamily="34" charset="0"/>
                          <a:cs typeface="Arial" panose="020B0604020202020204" pitchFamily="34" charset="0"/>
                        </a:rPr>
                      </a:br>
                      <a:r>
                        <a:rPr lang="en-US" sz="2400" noProof="0" dirty="0">
                          <a:solidFill>
                            <a:srgbClr val="D9D9D9"/>
                          </a:solidFill>
                          <a:latin typeface="Arial" panose="020B0604020202020204" pitchFamily="34" charset="0"/>
                          <a:cs typeface="Arial" panose="020B0604020202020204" pitchFamily="34" charset="0"/>
                        </a:rPr>
                        <a:t>4. IMPORTANT: Do not forget to exit the Master when finished.</a:t>
                      </a: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766341567"/>
                  </a:ext>
                </a:extLst>
              </a:tr>
              <a:tr h="4670981">
                <a:tc>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b="1" dirty="0">
                          <a:solidFill>
                            <a:srgbClr val="FFC000"/>
                          </a:solidFill>
                          <a:latin typeface="Arial" panose="020B0604020202020204" pitchFamily="34" charset="0"/>
                          <a:cs typeface="Arial" panose="020B0604020202020204" pitchFamily="34" charset="0"/>
                        </a:rPr>
                        <a:t>F5 key </a:t>
                      </a:r>
                      <a:r>
                        <a:rPr lang="en-US" sz="2400" dirty="0">
                          <a:solidFill>
                            <a:srgbClr val="D9D9D9"/>
                          </a:solidFill>
                          <a:latin typeface="Arial" panose="020B0604020202020204" pitchFamily="34" charset="0"/>
                          <a:cs typeface="Arial" panose="020B0604020202020204" pitchFamily="34" charset="0"/>
                        </a:rPr>
                        <a:t>on your keyboard (Windows) or by clicking on the SLIDESHOW tab. This will display your poster on the screen, showing how it will appear when printed. To exit the preview, press the </a:t>
                      </a:r>
                      <a:r>
                        <a:rPr lang="en-US" sz="2400" b="1" dirty="0">
                          <a:solidFill>
                            <a:srgbClr val="FFC000"/>
                          </a:solidFill>
                          <a:latin typeface="Arial" panose="020B0604020202020204" pitchFamily="34" charset="0"/>
                          <a:cs typeface="Arial" panose="020B0604020202020204" pitchFamily="34" charset="0"/>
                        </a:rPr>
                        <a:t>ESC</a:t>
                      </a:r>
                      <a:r>
                        <a:rPr lang="en-US" sz="2400" dirty="0">
                          <a:solidFill>
                            <a:srgbClr val="D9D9D9"/>
                          </a:solidFill>
                          <a:latin typeface="Arial" panose="020B0604020202020204" pitchFamily="34" charset="0"/>
                          <a:cs typeface="Arial" panose="020B0604020202020204" pitchFamily="34" charset="0"/>
                        </a:rPr>
                        <a:t> key.</a:t>
                      </a:r>
                    </a:p>
                  </a:txBody>
                  <a:tcPr marL="182880" marT="137160">
                    <a:solidFill>
                      <a:srgbClr val="010101"/>
                    </a:solidFill>
                  </a:tcPr>
                </a:tc>
                <a:tc gridSpan="2">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(Windows)</a:t>
                      </a:r>
                      <a:br>
                        <a:rPr lang="en-US" sz="28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 (Mac and Windows)</a:t>
                      </a:r>
                      <a:endParaRPr lang="en-US" sz="2400" dirty="0">
                        <a:solidFill>
                          <a:srgbClr val="D9D9D9"/>
                        </a:solidFill>
                        <a:latin typeface="Arial" panose="020B0604020202020204" pitchFamily="34" charset="0"/>
                        <a:cs typeface="Arial" panose="020B0604020202020204" pitchFamily="34" charset="0"/>
                      </a:endParaRPr>
                    </a:p>
                  </a:txBody>
                  <a:tcPr marL="182880" marT="137160" anchor="ctr">
                    <a:solidFill>
                      <a:schemeClr val="tx1">
                        <a:lumMod val="95000"/>
                        <a:lumOff val="5000"/>
                      </a:schemeClr>
                    </a:solidFill>
                  </a:tcPr>
                </a:tc>
                <a:tc hMerge="1">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a:t>
                      </a:r>
                      <a:r>
                        <a:rPr lang="en-US" sz="5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4792954">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Printing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To print your poster, visit </a:t>
                      </a:r>
                      <a:r>
                        <a:rPr lang="en-US" sz="2400" noProof="0" dirty="0" err="1">
                          <a:solidFill>
                            <a:srgbClr val="FFC000"/>
                          </a:solidFill>
                          <a:latin typeface="Arial"/>
                          <a:cs typeface="Arial"/>
                        </a:rPr>
                        <a:t>PosterPresentations.com</a:t>
                      </a:r>
                      <a:r>
                        <a:rPr lang="en-US" sz="2400" noProof="0" dirty="0">
                          <a:solidFill>
                            <a:srgbClr val="FFC000"/>
                          </a:solidFill>
                          <a:latin typeface="Arial"/>
                          <a:cs typeface="Arial"/>
                        </a:rPr>
                        <a:t> </a:t>
                      </a:r>
                      <a:r>
                        <a:rPr lang="en-US" sz="2400" noProof="0" dirty="0">
                          <a:solidFill>
                            <a:srgbClr val="D9D9D9"/>
                          </a:solidFill>
                          <a:latin typeface="Arial"/>
                          <a:cs typeface="Arial"/>
                        </a:rPr>
                        <a:t>and click the "</a:t>
                      </a:r>
                      <a:r>
                        <a:rPr lang="en-US" sz="2400" noProof="0" dirty="0">
                          <a:solidFill>
                            <a:srgbClr val="FFC000"/>
                          </a:solidFill>
                          <a:latin typeface="Arial"/>
                          <a:cs typeface="Arial"/>
                        </a:rPr>
                        <a:t>PRINT</a:t>
                      </a:r>
                      <a:r>
                        <a:rPr lang="en-US" sz="2400" noProof="0" dirty="0">
                          <a:solidFill>
                            <a:srgbClr val="D9D9D9"/>
                          </a:solidFill>
                          <a:latin typeface="Arial"/>
                          <a:cs typeface="Arial"/>
                        </a:rPr>
                        <a:t>" button, or choose from the available poster types. Options include professional paper, fabric for convenient travel, trifold, and other printing materials.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Orders placed and paid for by noon (Pacific Time) from Monday to Friday are typically processed the same day. Shipping options include Next Business Day, Second Business Day, Third Business Day, or Free Ground Delivery.</a:t>
                      </a:r>
                      <a:br>
                        <a:rPr lang="en-US" sz="2400" noProof="0" dirty="0">
                          <a:solidFill>
                            <a:srgbClr val="D9D9D9"/>
                          </a:solidFill>
                          <a:latin typeface="Arial"/>
                          <a:cs typeface="Arial"/>
                        </a:rPr>
                      </a:b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246346">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Group printing discounts</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We provide event coordinators and conference organizers with a seamless solution for attendees’ poster printing needs. Our service offers discounted, high-quality prints with quick turnaround times and flexible options, ensuring we cater to a wide range of requirements.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For more information, visit this page:</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FFC000"/>
                          </a:solidFill>
                          <a:latin typeface="Arial"/>
                          <a:cs typeface="Arial"/>
                        </a:rPr>
                        <a:t>https://</a:t>
                      </a:r>
                      <a:r>
                        <a:rPr lang="en-US" sz="2400" noProof="0" dirty="0" err="1">
                          <a:solidFill>
                            <a:srgbClr val="FFC000"/>
                          </a:solidFill>
                          <a:latin typeface="Arial"/>
                          <a:cs typeface="Arial"/>
                        </a:rPr>
                        <a:t>www.posterpresentations.com</a:t>
                      </a:r>
                      <a:r>
                        <a:rPr lang="en-US" sz="2400" noProof="0" dirty="0">
                          <a:solidFill>
                            <a:srgbClr val="FFC000"/>
                          </a:solidFill>
                          <a:latin typeface="Arial"/>
                          <a:cs typeface="Arial"/>
                        </a:rPr>
                        <a:t>/poster-presentation-services-for-conferences-and-</a:t>
                      </a:r>
                      <a:r>
                        <a:rPr lang="en-US" sz="2400" noProof="0" dirty="0" err="1">
                          <a:solidFill>
                            <a:srgbClr val="FFC000"/>
                          </a:solidFill>
                          <a:latin typeface="Arial"/>
                          <a:cs typeface="Arial"/>
                        </a:rPr>
                        <a:t>events.html</a:t>
                      </a:r>
                      <a:endParaRPr lang="en-US" sz="2400" noProof="0" dirty="0">
                        <a:solidFill>
                          <a:srgbClr val="FFC000"/>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FFC000"/>
                        </a:solidFill>
                        <a:latin typeface="Arial"/>
                        <a:cs typeface="Arial"/>
                      </a:endParaRP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83546655"/>
                  </a:ext>
                </a:extLst>
              </a:tr>
              <a:tr h="1630178">
                <a:tc gridSpan="3">
                  <a:txBody>
                    <a:bodyPr/>
                    <a:lstStyle/>
                    <a:p>
                      <a:endParaRPr lang="en-US" sz="2400" dirty="0">
                        <a:solidFill>
                          <a:srgbClr val="1F3A4E"/>
                        </a:solidFill>
                      </a:endParaRPr>
                    </a:p>
                  </a:txBody>
                  <a:tcPr marL="182880" marT="137160">
                    <a:blipFill dpi="0" rotWithShape="1">
                      <a:blip r:embed="rId10"/>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45390">
                <a:tc gridSpan="2">
                  <a:txBody>
                    <a:bodyPr/>
                    <a:lstStyle/>
                    <a:p>
                      <a:pPr>
                        <a:lnSpc>
                          <a:spcPts val="2600"/>
                        </a:lnSpc>
                      </a:pPr>
                      <a:r>
                        <a:rPr lang="en-US" sz="2000" dirty="0">
                          <a:solidFill>
                            <a:schemeClr val="bg1">
                              <a:lumMod val="85000"/>
                            </a:schemeClr>
                          </a:solidFill>
                          <a:latin typeface="Arial"/>
                          <a:cs typeface="Arial"/>
                        </a:rPr>
                        <a:t>© 2025</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000" dirty="0">
                        <a:solidFill>
                          <a:schemeClr val="bg1">
                            <a:lumMod val="85000"/>
                          </a:schemeClr>
                        </a:solidFill>
                        <a:latin typeface="Arial"/>
                        <a:cs typeface="Arial"/>
                      </a:endParaRPr>
                    </a:p>
                  </a:txBody>
                  <a:tcPr marL="182880" marT="137160">
                    <a:solidFill>
                      <a:srgbClr val="010101"/>
                    </a:solidFill>
                  </a:tcPr>
                </a:tc>
                <a:tc>
                  <a:txBody>
                    <a:bodyPr/>
                    <a:lstStyle/>
                    <a:p>
                      <a:r>
                        <a:rPr lang="en-US" sz="1800" dirty="0">
                          <a:solidFill>
                            <a:schemeClr val="bg1"/>
                          </a:solidFill>
                          <a:latin typeface="Arial"/>
                          <a:cs typeface="Arial"/>
                        </a:rPr>
                        <a:t>For additional help, visit our online tutorials at </a:t>
                      </a:r>
                      <a:r>
                        <a:rPr lang="en-US" sz="1400" dirty="0">
                          <a:solidFill>
                            <a:schemeClr val="bg1"/>
                          </a:solidFill>
                          <a:latin typeface="Arial"/>
                          <a:cs typeface="Arial"/>
                        </a:rPr>
                        <a:t>https://</a:t>
                      </a:r>
                      <a:r>
                        <a:rPr lang="en-US" sz="1400" dirty="0" err="1">
                          <a:solidFill>
                            <a:schemeClr val="bg1"/>
                          </a:solidFill>
                          <a:latin typeface="Arial"/>
                          <a:cs typeface="Arial"/>
                        </a:rPr>
                        <a:t>www.posterpresentations.com</a:t>
                      </a:r>
                      <a:r>
                        <a:rPr lang="en-US" sz="1400" dirty="0">
                          <a:solidFill>
                            <a:schemeClr val="bg1"/>
                          </a:solidFill>
                          <a:latin typeface="Arial"/>
                          <a:cs typeface="Arial"/>
                        </a:rPr>
                        <a:t>/</a:t>
                      </a:r>
                      <a:r>
                        <a:rPr lang="en-US" sz="1400" dirty="0" err="1">
                          <a:solidFill>
                            <a:schemeClr val="bg1"/>
                          </a:solidFill>
                          <a:latin typeface="Arial"/>
                          <a:cs typeface="Arial"/>
                        </a:rPr>
                        <a:t>helpdesk.html</a:t>
                      </a:r>
                      <a:endParaRPr lang="en-US" dirty="0"/>
                    </a:p>
                  </a:txBody>
                  <a:tcPr marL="182880" marT="137160">
                    <a:solidFill>
                      <a:srgbClr val="010101"/>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812762203"/>
      </p:ext>
    </p:extLst>
  </p:cSld>
  <p:clrMap bg1="lt1" tx1="dk1" bg2="lt2" tx2="dk2" accent1="accent1" accent2="accent2" accent3="accent3" accent4="accent4" accent5="accent5" accent6="accent6" hlink="hlink" folHlink="folHlink"/>
  <p:sldLayoutIdLst>
    <p:sldLayoutId id="2147483658"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96" userDrawn="1">
          <p15:clr>
            <a:srgbClr val="F26B43"/>
          </p15:clr>
        </p15:guide>
        <p15:guide id="2" userDrawn="1">
          <p15:clr>
            <a:srgbClr val="F26B43"/>
          </p15:clr>
        </p15:guide>
        <p15:guide id="3" pos="27648" userDrawn="1">
          <p15:clr>
            <a:srgbClr val="F26B43"/>
          </p15:clr>
        </p15:guide>
        <p15:guide id="4" orient="horz" pos="2020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BF9F9"/>
        </a:solidFill>
        <a:effectLst/>
      </p:bgPr>
    </p:bg>
    <p:spTree>
      <p:nvGrpSpPr>
        <p:cNvPr id="1" name=""/>
        <p:cNvGrpSpPr/>
        <p:nvPr/>
      </p:nvGrpSpPr>
      <p:grpSpPr>
        <a:xfrm>
          <a:off x="0" y="0"/>
          <a:ext cx="0" cy="0"/>
          <a:chOff x="0" y="0"/>
          <a:chExt cx="0" cy="0"/>
        </a:xfrm>
      </p:grpSpPr>
      <p:sp>
        <p:nvSpPr>
          <p:cNvPr id="41" name="Snip and Round Single Corner Rectangle 40">
            <a:extLst>
              <a:ext uri="{FF2B5EF4-FFF2-40B4-BE49-F238E27FC236}">
                <a16:creationId xmlns:a16="http://schemas.microsoft.com/office/drawing/2014/main" id="{0B21BA31-E04F-DDB0-6A54-E2FDCB9273D3}"/>
              </a:ext>
            </a:extLst>
          </p:cNvPr>
          <p:cNvSpPr/>
          <p:nvPr userDrawn="1"/>
        </p:nvSpPr>
        <p:spPr>
          <a:xfrm rot="5400000">
            <a:off x="8055573" y="-2846264"/>
            <a:ext cx="27766290" cy="43877435"/>
          </a:xfrm>
          <a:prstGeom prst="snipRoundRect">
            <a:avLst>
              <a:gd name="adj1" fmla="val 9949"/>
              <a:gd name="adj2" fmla="val 0"/>
            </a:avLst>
          </a:prstGeom>
          <a:solidFill>
            <a:srgbClr val="DEF1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nip and Round Single Corner Rectangle 15">
            <a:extLst>
              <a:ext uri="{FF2B5EF4-FFF2-40B4-BE49-F238E27FC236}">
                <a16:creationId xmlns:a16="http://schemas.microsoft.com/office/drawing/2014/main" id="{DC235517-A925-0337-20B3-9071AE075072}"/>
              </a:ext>
            </a:extLst>
          </p:cNvPr>
          <p:cNvSpPr/>
          <p:nvPr userDrawn="1"/>
        </p:nvSpPr>
        <p:spPr>
          <a:xfrm rot="10800000" flipV="1">
            <a:off x="-3" y="32076910"/>
            <a:ext cx="41571263" cy="841490"/>
          </a:xfrm>
          <a:custGeom>
            <a:avLst/>
            <a:gdLst>
              <a:gd name="connsiteX0" fmla="*/ 419100 w 41571263"/>
              <a:gd name="connsiteY0" fmla="*/ 0 h 838200"/>
              <a:gd name="connsiteX1" fmla="*/ 41571263 w 41571263"/>
              <a:gd name="connsiteY1" fmla="*/ 0 h 838200"/>
              <a:gd name="connsiteX2" fmla="*/ 41571263 w 41571263"/>
              <a:gd name="connsiteY2" fmla="*/ 0 h 838200"/>
              <a:gd name="connsiteX3" fmla="*/ 41571263 w 41571263"/>
              <a:gd name="connsiteY3" fmla="*/ 838200 h 838200"/>
              <a:gd name="connsiteX4" fmla="*/ 0 w 41571263"/>
              <a:gd name="connsiteY4" fmla="*/ 838200 h 838200"/>
              <a:gd name="connsiteX5" fmla="*/ 0 w 41571263"/>
              <a:gd name="connsiteY5" fmla="*/ 419100 h 838200"/>
              <a:gd name="connsiteX6" fmla="*/ 419100 w 41571263"/>
              <a:gd name="connsiteY6" fmla="*/ 0 h 83820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0 w 41571263"/>
              <a:gd name="connsiteY5" fmla="*/ 42239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 name="connsiteX0" fmla="*/ 968398 w 41571263"/>
              <a:gd name="connsiteY0" fmla="*/ 0 h 841490"/>
              <a:gd name="connsiteX1" fmla="*/ 41571263 w 41571263"/>
              <a:gd name="connsiteY1" fmla="*/ 3290 h 841490"/>
              <a:gd name="connsiteX2" fmla="*/ 41571263 w 41571263"/>
              <a:gd name="connsiteY2" fmla="*/ 3290 h 841490"/>
              <a:gd name="connsiteX3" fmla="*/ 41571263 w 41571263"/>
              <a:gd name="connsiteY3" fmla="*/ 841490 h 841490"/>
              <a:gd name="connsiteX4" fmla="*/ 0 w 41571263"/>
              <a:gd name="connsiteY4" fmla="*/ 841490 h 841490"/>
              <a:gd name="connsiteX5" fmla="*/ 6579 w 41571263"/>
              <a:gd name="connsiteY5" fmla="*/ 836830 h 841490"/>
              <a:gd name="connsiteX6" fmla="*/ 968398 w 41571263"/>
              <a:gd name="connsiteY6" fmla="*/ 0 h 84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63" h="841490">
                <a:moveTo>
                  <a:pt x="968398" y="0"/>
                </a:moveTo>
                <a:lnTo>
                  <a:pt x="41571263" y="3290"/>
                </a:lnTo>
                <a:lnTo>
                  <a:pt x="41571263" y="3290"/>
                </a:lnTo>
                <a:lnTo>
                  <a:pt x="41571263" y="841490"/>
                </a:lnTo>
                <a:lnTo>
                  <a:pt x="0" y="841490"/>
                </a:lnTo>
                <a:lnTo>
                  <a:pt x="6579" y="836830"/>
                </a:lnTo>
                <a:cubicBezTo>
                  <a:pt x="52628" y="184348"/>
                  <a:pt x="736935" y="0"/>
                  <a:pt x="968398" y="0"/>
                </a:cubicBezTo>
                <a:close/>
              </a:path>
            </a:pathLst>
          </a:cu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 Box 14">
            <a:extLst>
              <a:ext uri="{FF2B5EF4-FFF2-40B4-BE49-F238E27FC236}">
                <a16:creationId xmlns:a16="http://schemas.microsoft.com/office/drawing/2014/main" id="{CEB9DD6C-04B0-C704-C2CC-3A1E23C9A1BC}"/>
              </a:ext>
            </a:extLst>
          </p:cNvPr>
          <p:cNvSpPr txBox="1">
            <a:spLocks noChangeArrowheads="1"/>
          </p:cNvSpPr>
          <p:nvPr userDrawn="1"/>
        </p:nvSpPr>
        <p:spPr bwMode="auto">
          <a:xfrm>
            <a:off x="1567305" y="32390910"/>
            <a:ext cx="2514600" cy="341436"/>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2025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nvGrpSpPr>
          <p:cNvPr id="37" name="Group 36">
            <a:extLst>
              <a:ext uri="{FF2B5EF4-FFF2-40B4-BE49-F238E27FC236}">
                <a16:creationId xmlns:a16="http://schemas.microsoft.com/office/drawing/2014/main" id="{29224BC9-C73D-C0AD-8FFD-8019A35F758D}"/>
              </a:ext>
            </a:extLst>
          </p:cNvPr>
          <p:cNvGrpSpPr/>
          <p:nvPr userDrawn="1"/>
        </p:nvGrpSpPr>
        <p:grpSpPr>
          <a:xfrm>
            <a:off x="-13765" y="50891"/>
            <a:ext cx="43891200" cy="4552369"/>
            <a:chOff x="1" y="-4527"/>
            <a:chExt cx="43891200" cy="4602087"/>
          </a:xfrm>
        </p:grpSpPr>
        <p:sp>
          <p:nvSpPr>
            <p:cNvPr id="38" name="Snip and Round Single Corner Rectangle 37">
              <a:extLst>
                <a:ext uri="{FF2B5EF4-FFF2-40B4-BE49-F238E27FC236}">
                  <a16:creationId xmlns:a16="http://schemas.microsoft.com/office/drawing/2014/main" id="{BE14809C-1A5B-5726-7324-E25E61C7EF6C}"/>
                </a:ext>
              </a:extLst>
            </p:cNvPr>
            <p:cNvSpPr/>
            <p:nvPr userDrawn="1"/>
          </p:nvSpPr>
          <p:spPr>
            <a:xfrm flipV="1">
              <a:off x="1" y="-4527"/>
              <a:ext cx="43891200" cy="4602087"/>
            </a:xfrm>
            <a:prstGeom prst="snipRoundRect">
              <a:avLst>
                <a:gd name="adj1" fmla="val 50000"/>
                <a:gd name="adj2" fmla="val 16667"/>
              </a:avLst>
            </a:prstGeom>
            <a:gradFill>
              <a:gsLst>
                <a:gs pos="0">
                  <a:srgbClr val="6D2C8E"/>
                </a:gs>
                <a:gs pos="100000">
                  <a:srgbClr val="DA0D89"/>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5">
              <a:extLst>
                <a:ext uri="{FF2B5EF4-FFF2-40B4-BE49-F238E27FC236}">
                  <a16:creationId xmlns:a16="http://schemas.microsoft.com/office/drawing/2014/main" id="{8815B943-4D82-70D4-96CB-23F773B0EC0A}"/>
                </a:ext>
              </a:extLst>
            </p:cNvPr>
            <p:cNvSpPr/>
            <p:nvPr userDrawn="1"/>
          </p:nvSpPr>
          <p:spPr>
            <a:xfrm>
              <a:off x="35918533" y="-4527"/>
              <a:ext cx="7972667" cy="4602087"/>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68343" h="4917131">
                  <a:moveTo>
                    <a:pt x="5943600" y="0"/>
                  </a:moveTo>
                  <a:lnTo>
                    <a:pt x="7968343" y="0"/>
                  </a:lnTo>
                  <a:lnTo>
                    <a:pt x="7968343" y="4917131"/>
                  </a:lnTo>
                  <a:lnTo>
                    <a:pt x="0" y="4917131"/>
                  </a:lnTo>
                  <a:lnTo>
                    <a:pt x="5943600" y="0"/>
                  </a:lnTo>
                  <a:close/>
                </a:path>
              </a:pathLst>
            </a:custGeom>
            <a:solidFill>
              <a:srgbClr val="31318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40" name="Rectangle 5">
              <a:extLst>
                <a:ext uri="{FF2B5EF4-FFF2-40B4-BE49-F238E27FC236}">
                  <a16:creationId xmlns:a16="http://schemas.microsoft.com/office/drawing/2014/main" id="{8B876397-F6C8-69D1-DC48-99759FA52AAF}"/>
                </a:ext>
              </a:extLst>
            </p:cNvPr>
            <p:cNvSpPr/>
            <p:nvPr userDrawn="1"/>
          </p:nvSpPr>
          <p:spPr>
            <a:xfrm>
              <a:off x="41571285" y="1367073"/>
              <a:ext cx="2319915" cy="3230487"/>
            </a:xfrm>
            <a:custGeom>
              <a:avLst/>
              <a:gdLst>
                <a:gd name="connsiteX0" fmla="*/ 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0 w 7968343"/>
                <a:gd name="connsiteY4" fmla="*/ 0 h 4917131"/>
                <a:gd name="connsiteX0" fmla="*/ 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0 w 7968343"/>
                <a:gd name="connsiteY4" fmla="*/ 0 h 4917131"/>
                <a:gd name="connsiteX0" fmla="*/ 5943600 w 7968343"/>
                <a:gd name="connsiteY0" fmla="*/ 0 h 4917131"/>
                <a:gd name="connsiteX1" fmla="*/ 7968343 w 7968343"/>
                <a:gd name="connsiteY1" fmla="*/ 0 h 4917131"/>
                <a:gd name="connsiteX2" fmla="*/ 4931229 w 7968343"/>
                <a:gd name="connsiteY2" fmla="*/ 4917131 h 4917131"/>
                <a:gd name="connsiteX3" fmla="*/ 0 w 7968343"/>
                <a:gd name="connsiteY3" fmla="*/ 4917131 h 4917131"/>
                <a:gd name="connsiteX4" fmla="*/ 5943600 w 7968343"/>
                <a:gd name="connsiteY4" fmla="*/ 0 h 4917131"/>
                <a:gd name="connsiteX0" fmla="*/ 5943600 w 7968343"/>
                <a:gd name="connsiteY0" fmla="*/ 0 h 4917131"/>
                <a:gd name="connsiteX1" fmla="*/ 7968343 w 7968343"/>
                <a:gd name="connsiteY1" fmla="*/ 0 h 4917131"/>
                <a:gd name="connsiteX2" fmla="*/ 7968343 w 7968343"/>
                <a:gd name="connsiteY2" fmla="*/ 4917131 h 4917131"/>
                <a:gd name="connsiteX3" fmla="*/ 0 w 7968343"/>
                <a:gd name="connsiteY3" fmla="*/ 4917131 h 4917131"/>
                <a:gd name="connsiteX4" fmla="*/ 5943600 w 7968343"/>
                <a:gd name="connsiteY4" fmla="*/ 0 h 4917131"/>
                <a:gd name="connsiteX0" fmla="*/ 0 w 7968343"/>
                <a:gd name="connsiteY0" fmla="*/ 4917131 h 4917131"/>
                <a:gd name="connsiteX1" fmla="*/ 7968343 w 7968343"/>
                <a:gd name="connsiteY1" fmla="*/ 0 h 4917131"/>
                <a:gd name="connsiteX2" fmla="*/ 7968343 w 7968343"/>
                <a:gd name="connsiteY2" fmla="*/ 4917131 h 4917131"/>
                <a:gd name="connsiteX3" fmla="*/ 0 w 7968343"/>
                <a:gd name="connsiteY3" fmla="*/ 4917131 h 4917131"/>
                <a:gd name="connsiteX0" fmla="*/ 0 w 7968343"/>
                <a:gd name="connsiteY0" fmla="*/ 3512874 h 3512874"/>
                <a:gd name="connsiteX1" fmla="*/ 7968343 w 7968343"/>
                <a:gd name="connsiteY1" fmla="*/ 0 h 3512874"/>
                <a:gd name="connsiteX2" fmla="*/ 7968343 w 7968343"/>
                <a:gd name="connsiteY2" fmla="*/ 3512874 h 3512874"/>
                <a:gd name="connsiteX3" fmla="*/ 0 w 7968343"/>
                <a:gd name="connsiteY3" fmla="*/ 3512874 h 3512874"/>
                <a:gd name="connsiteX0" fmla="*/ 0 w 2253343"/>
                <a:gd name="connsiteY0" fmla="*/ 3545531 h 3545531"/>
                <a:gd name="connsiteX1" fmla="*/ 2253343 w 2253343"/>
                <a:gd name="connsiteY1" fmla="*/ 0 h 3545531"/>
                <a:gd name="connsiteX2" fmla="*/ 2253343 w 2253343"/>
                <a:gd name="connsiteY2" fmla="*/ 3512874 h 3545531"/>
                <a:gd name="connsiteX3" fmla="*/ 0 w 2253343"/>
                <a:gd name="connsiteY3" fmla="*/ 3545531 h 3545531"/>
                <a:gd name="connsiteX0" fmla="*/ 0 w 3135086"/>
                <a:gd name="connsiteY0" fmla="*/ 3545531 h 3545531"/>
                <a:gd name="connsiteX1" fmla="*/ 3135086 w 3135086"/>
                <a:gd name="connsiteY1" fmla="*/ 0 h 3545531"/>
                <a:gd name="connsiteX2" fmla="*/ 3135086 w 3135086"/>
                <a:gd name="connsiteY2" fmla="*/ 3512874 h 3545531"/>
                <a:gd name="connsiteX3" fmla="*/ 0 w 3135086"/>
                <a:gd name="connsiteY3" fmla="*/ 3545531 h 3545531"/>
                <a:gd name="connsiteX0" fmla="*/ 0 w 2318657"/>
                <a:gd name="connsiteY0" fmla="*/ 3545531 h 3545531"/>
                <a:gd name="connsiteX1" fmla="*/ 2318657 w 2318657"/>
                <a:gd name="connsiteY1" fmla="*/ 0 h 3545531"/>
                <a:gd name="connsiteX2" fmla="*/ 2318657 w 2318657"/>
                <a:gd name="connsiteY2" fmla="*/ 3512874 h 3545531"/>
                <a:gd name="connsiteX3" fmla="*/ 0 w 2318657"/>
                <a:gd name="connsiteY3" fmla="*/ 3545531 h 3545531"/>
              </a:gdLst>
              <a:ahLst/>
              <a:cxnLst>
                <a:cxn ang="0">
                  <a:pos x="connsiteX0" y="connsiteY0"/>
                </a:cxn>
                <a:cxn ang="0">
                  <a:pos x="connsiteX1" y="connsiteY1"/>
                </a:cxn>
                <a:cxn ang="0">
                  <a:pos x="connsiteX2" y="connsiteY2"/>
                </a:cxn>
                <a:cxn ang="0">
                  <a:pos x="connsiteX3" y="connsiteY3"/>
                </a:cxn>
              </a:cxnLst>
              <a:rect l="l" t="t" r="r" b="b"/>
              <a:pathLst>
                <a:path w="2318657" h="3545531">
                  <a:moveTo>
                    <a:pt x="0" y="3545531"/>
                  </a:moveTo>
                  <a:lnTo>
                    <a:pt x="2318657" y="0"/>
                  </a:lnTo>
                  <a:lnTo>
                    <a:pt x="2318657" y="3512874"/>
                  </a:lnTo>
                  <a:lnTo>
                    <a:pt x="0" y="3545531"/>
                  </a:lnTo>
                  <a:close/>
                </a:path>
              </a:pathLst>
            </a:custGeom>
            <a:solidFill>
              <a:srgbClr val="2540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grpSp>
      <p:graphicFrame>
        <p:nvGraphicFramePr>
          <p:cNvPr id="2" name="Table 1">
            <a:extLst>
              <a:ext uri="{FF2B5EF4-FFF2-40B4-BE49-F238E27FC236}">
                <a16:creationId xmlns:a16="http://schemas.microsoft.com/office/drawing/2014/main" id="{F41ECF6B-6A2B-67CE-20A0-73297151F619}"/>
              </a:ext>
            </a:extLst>
          </p:cNvPr>
          <p:cNvGraphicFramePr>
            <a:graphicFrameLocks noGrp="1"/>
          </p:cNvGraphicFramePr>
          <p:nvPr userDrawn="1">
            <p:extLst>
              <p:ext uri="{D42A27DB-BD31-4B8C-83A1-F6EECF244321}">
                <p14:modId xmlns:p14="http://schemas.microsoft.com/office/powerpoint/2010/main" val="4180336019"/>
              </p:ext>
            </p:extLst>
          </p:nvPr>
        </p:nvGraphicFramePr>
        <p:xfrm>
          <a:off x="-10858499" y="50891"/>
          <a:ext cx="9776869" cy="3293943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06587">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APPEAR ON THE POSTER)</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135330">
                <a:tc gridSpan="2">
                  <a:txBody>
                    <a:bodyPr/>
                    <a:lstStyle/>
                    <a:p>
                      <a:pPr defTabSz="3765639"/>
                      <a:r>
                        <a:rPr lang="en-US" sz="2000" b="0" i="0" dirty="0">
                          <a:solidFill>
                            <a:srgbClr val="D9D9D9"/>
                          </a:solidFill>
                          <a:latin typeface="Arial"/>
                          <a:cs typeface="Arial"/>
                        </a:rPr>
                        <a:t>This PowerPoint template is designed to create a </a:t>
                      </a:r>
                      <a:r>
                        <a:rPr lang="en-US" sz="2000" b="1" i="0" dirty="0">
                          <a:solidFill>
                            <a:srgbClr val="FFC000"/>
                          </a:solidFill>
                          <a:latin typeface="Arial"/>
                          <a:cs typeface="Arial"/>
                        </a:rPr>
                        <a:t>36"x48" </a:t>
                      </a:r>
                      <a:r>
                        <a:rPr lang="en-US" sz="2000" b="0" i="0" dirty="0">
                          <a:solidFill>
                            <a:srgbClr val="D9D9D9"/>
                          </a:solidFill>
                          <a:latin typeface="Arial"/>
                          <a:cs typeface="Arial"/>
                        </a:rPr>
                        <a:t>research poster. Simply add your title, subtitle, text, tables, charts, and photos to customize your poster.</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To assist you in the design process and address any poster-related questions, we offer a series of online tutorials. Visit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select the </a:t>
                      </a:r>
                      <a:r>
                        <a:rPr lang="en-US" sz="2000" b="1" i="0" dirty="0">
                          <a:solidFill>
                            <a:srgbClr val="FFC000"/>
                          </a:solidFill>
                          <a:latin typeface="Arial"/>
                          <a:cs typeface="Arial"/>
                        </a:rPr>
                        <a:t>Tutorials </a:t>
                      </a:r>
                      <a:r>
                        <a:rPr lang="en-US" sz="2000" b="0" i="0" dirty="0">
                          <a:solidFill>
                            <a:srgbClr val="D9D9D9"/>
                          </a:solidFill>
                          <a:latin typeface="Arial"/>
                          <a:cs typeface="Arial"/>
                        </a:rPr>
                        <a:t>tab for detailed guidance.</a:t>
                      </a:r>
                    </a:p>
                    <a:p>
                      <a:pPr defTabSz="3765639"/>
                      <a:endParaRPr lang="en-US" sz="2000" b="0" i="0" dirty="0">
                        <a:solidFill>
                          <a:srgbClr val="D9D9D9"/>
                        </a:solidFill>
                        <a:latin typeface="Arial"/>
                        <a:cs typeface="Arial"/>
                      </a:endParaRPr>
                    </a:p>
                    <a:p>
                      <a:pPr defTabSz="3765639"/>
                      <a:r>
                        <a:rPr lang="en-US" sz="2000" b="0" i="0" dirty="0">
                          <a:solidFill>
                            <a:srgbClr val="D9D9D9"/>
                          </a:solidFill>
                          <a:latin typeface="Arial"/>
                          <a:cs typeface="Arial"/>
                        </a:rPr>
                        <a:t>For same-day professional printing of your poster, go to </a:t>
                      </a:r>
                      <a:r>
                        <a:rPr lang="en-US" sz="2000" b="1" i="0" dirty="0" err="1">
                          <a:solidFill>
                            <a:srgbClr val="FFC000"/>
                          </a:solidFill>
                          <a:latin typeface="Arial"/>
                          <a:cs typeface="Arial"/>
                        </a:rPr>
                        <a:t>PosterPresentations.com</a:t>
                      </a:r>
                      <a:r>
                        <a:rPr lang="en-US" sz="2000" b="1" i="0" dirty="0">
                          <a:solidFill>
                            <a:srgbClr val="FFC000"/>
                          </a:solidFill>
                          <a:latin typeface="Arial"/>
                          <a:cs typeface="Arial"/>
                        </a:rPr>
                        <a:t> </a:t>
                      </a:r>
                      <a:r>
                        <a:rPr lang="en-US" sz="2000" b="0" i="0" dirty="0">
                          <a:solidFill>
                            <a:srgbClr val="D9D9D9"/>
                          </a:solidFill>
                          <a:latin typeface="Arial"/>
                          <a:cs typeface="Arial"/>
                        </a:rPr>
                        <a:t>and click on the ”</a:t>
                      </a:r>
                      <a:r>
                        <a:rPr lang="en-US" sz="2000" b="1" i="0" dirty="0">
                          <a:solidFill>
                            <a:srgbClr val="FFC000"/>
                          </a:solidFill>
                          <a:latin typeface="Arial"/>
                          <a:cs typeface="Arial"/>
                        </a:rPr>
                        <a:t>PRINT</a:t>
                      </a:r>
                      <a:r>
                        <a:rPr lang="en-US" sz="2000" b="0" i="0" dirty="0">
                          <a:solidFill>
                            <a:srgbClr val="D9D9D9"/>
                          </a:solidFill>
                          <a:latin typeface="Arial"/>
                          <a:cs typeface="Arial"/>
                        </a:rPr>
                        <a:t>” button or click on any of our poster options.</a:t>
                      </a:r>
                      <a:endParaRPr lang="en-US" sz="2000" b="0"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494923">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starting your poster, ensure you have downloaded the correct template size to avoid printing issues.</a:t>
                      </a:r>
                    </a:p>
                    <a:p>
                      <a:pPr marL="0" marR="0" indent="0" algn="l" defTabSz="4388900" rtl="0" eaLnBrk="1" fontAlgn="auto" latinLnBrk="0" hangingPunct="1">
                        <a:lnSpc>
                          <a:spcPct val="100000"/>
                        </a:lnSpc>
                        <a:spcBef>
                          <a:spcPts val="0"/>
                        </a:spcBef>
                        <a:spcAft>
                          <a:spcPts val="0"/>
                        </a:spcAft>
                        <a:buClrTx/>
                        <a:buSzTx/>
                        <a:buFontTx/>
                        <a:buNone/>
                        <a:tabLst/>
                        <a:defRPr/>
                      </a:pPr>
                      <a:endParaRPr lang="en-US" sz="2000" b="0" baseline="0" dirty="0">
                        <a:solidFill>
                          <a:srgbClr val="D9D9D9"/>
                        </a:solidFill>
                        <a:latin typeface="Arial" panose="020B0604020202020204" pitchFamily="34" charset="0"/>
                        <a:cs typeface="Arial" panose="020B0604020202020204" pitchFamily="34" charset="0"/>
                      </a:endParaRPr>
                    </a:p>
                    <a:p>
                      <a:pPr marL="0" marR="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This template can also be printed in the following sizes without distortion or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16007">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for comfortable viewing. PowerPoint offers two ways to zoom:</a:t>
                      </a:r>
                    </a:p>
                    <a:p>
                      <a:pPr algn="l"/>
                      <a:endParaRPr lang="en-US" sz="2000" b="0" baseline="0" dirty="0">
                        <a:solidFill>
                          <a:srgbClr val="D9D9D9"/>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1. Click the VIEW tab in the top menu bar, then select ZOOM. Choose the zoom percentage that suits you best.</a:t>
                      </a:r>
                    </a:p>
                    <a:p>
                      <a:pPr algn="l"/>
                      <a:r>
                        <a:rPr lang="en-US" sz="2000" b="0" baseline="0" dirty="0">
                          <a:solidFill>
                            <a:srgbClr val="D9D9D9"/>
                          </a:solidFill>
                          <a:latin typeface="Arial" panose="020B0604020202020204" pitchFamily="34" charset="0"/>
                          <a:cs typeface="Arial" panose="020B0604020202020204" pitchFamily="34" charset="0"/>
                        </a:rPr>
                        <a:t>2. Use the zoom slider located at the bottom-right corner of the window for more flexible adjustments.</a:t>
                      </a:r>
                    </a:p>
                  </a:txBody>
                  <a:tcPr marL="182880" marT="137160">
                    <a:solidFill>
                      <a:srgbClr val="010101"/>
                    </a:solidFill>
                  </a:tcPr>
                </a:tc>
                <a:extLst>
                  <a:ext uri="{0D108BD9-81ED-4DB2-BD59-A6C34878D82A}">
                    <a16:rowId xmlns:a16="http://schemas.microsoft.com/office/drawing/2014/main" val="10001"/>
                  </a:ext>
                </a:extLst>
              </a:tr>
              <a:tr h="1770010">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thin lines on this poster template are alignment guides. Horizontal and vertical guides help you position poster elements accurately. Text boxes and other elements will "snap" to the guides, ensuring they stay within the column boundaries.</a:t>
                      </a:r>
                    </a:p>
                    <a:p>
                      <a:pPr marL="0" marR="0" lvl="0" indent="0" algn="l" defTabSz="4388900" rtl="0" eaLnBrk="1" fontAlgn="auto" latinLnBrk="0" hangingPunct="1">
                        <a:lnSpc>
                          <a:spcPct val="100000"/>
                        </a:lnSpc>
                        <a:spcBef>
                          <a:spcPts val="0"/>
                        </a:spcBef>
                        <a:spcAft>
                          <a:spcPts val="0"/>
                        </a:spcAft>
                        <a:buClrTx/>
                        <a:buSzTx/>
                        <a:buFontTx/>
                        <a:buNone/>
                        <a:tabLst/>
                        <a:defRPr/>
                      </a:pPr>
                      <a:r>
                        <a:rPr lang="en-US" sz="2000" b="0" baseline="0" dirty="0">
                          <a:solidFill>
                            <a:srgbClr val="D9D9D9"/>
                          </a:solidFill>
                          <a:latin typeface="Arial" panose="020B0604020202020204" pitchFamily="34" charset="0"/>
                          <a:cs typeface="Arial" panose="020B0604020202020204" pitchFamily="34" charset="0"/>
                        </a:rPr>
                        <a:t>To hide the guides, go to the VIEW tab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759524">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chemeClr val="bg1"/>
                          </a:solidFill>
                          <a:latin typeface="Arial" panose="020B0604020202020204" pitchFamily="34" charset="0"/>
                          <a:cs typeface="Arial" panose="020B0604020202020204" pitchFamily="34" charset="0"/>
                        </a:rPr>
                        <a:t>This template includes commonly used section headers, such as Abstract, Objectives, Methods, and Results.</a:t>
                      </a:r>
                    </a:p>
                    <a:p>
                      <a:pPr marL="0" lvl="1" indent="0" algn="l" defTabSz="114300"/>
                      <a:endParaRPr lang="en-US" sz="2000" b="0" baseline="0" dirty="0">
                        <a:solidFill>
                          <a:schemeClr val="bg1"/>
                        </a:solidFill>
                        <a:latin typeface="Arial" panose="020B0604020202020204" pitchFamily="34" charset="0"/>
                        <a:cs typeface="Arial" panose="020B0604020202020204" pitchFamily="34" charset="0"/>
                      </a:endParaRP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Click inside a section header to add text.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create a new header, click the edge of the section box to outline it, then copy and paste it.</a:t>
                      </a:r>
                    </a:p>
                    <a:p>
                      <a:pPr marL="0" lvl="1" indent="0" algn="l" defTabSz="114300"/>
                      <a:r>
                        <a:rPr lang="en-US" sz="2000" b="0" baseline="0" dirty="0">
                          <a:solidFill>
                            <a:schemeClr val="bg1"/>
                          </a:solidFill>
                          <a:latin typeface="Arial" panose="020B0604020202020204" pitchFamily="34" charset="0"/>
                          <a:cs typeface="Arial" panose="020B0604020202020204" pitchFamily="34" charset="0"/>
                        </a:rPr>
                        <a:t>To resize a header, click on the white circles and drag to the desired size.</a:t>
                      </a:r>
                      <a:endParaRPr lang="en-US" sz="2000" b="0" baseline="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3"/>
                  </a:ext>
                </a:extLst>
              </a:tr>
              <a:tr h="3459492">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text to each section without worrying too much about formatting. Use the default font size initially, even if the text overflows beyond the poster’s boundaries or doesn’t completely fill the space. Add all your content, including text, graphics, and photos.</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Once everything is in place, go back and adjust the size of your text, images, and other visual elements to distribute the content evenly across the poster.</a:t>
                      </a:r>
                    </a:p>
                    <a:p>
                      <a:endParaRPr lang="en-US" sz="2000" baseline="0" dirty="0">
                        <a:solidFill>
                          <a:srgbClr val="D9D9D9"/>
                        </a:solidFill>
                        <a:latin typeface="Arial" panose="020B0604020202020204" pitchFamily="34" charset="0"/>
                        <a:cs typeface="Arial" panose="020B0604020202020204" pitchFamily="34" charset="0"/>
                      </a:endParaRPr>
                    </a:p>
                    <a:p>
                      <a:r>
                        <a:rPr lang="en-US" sz="2000" baseline="0" dirty="0">
                          <a:solidFill>
                            <a:srgbClr val="D9D9D9"/>
                          </a:solidFill>
                          <a:latin typeface="Arial" panose="020B0604020202020204" pitchFamily="34" charset="0"/>
                          <a:cs typeface="Arial" panose="020B0604020202020204" pitchFamily="34" charset="0"/>
                        </a:rPr>
                        <a:t>Make sure everything is aligned correctly before you finalize your poster.</a:t>
                      </a: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3736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add photos, you can drag and drop them from your desktop, copy and paste, or go to INSERT &gt; PICTURES in the menu.</a:t>
                      </a:r>
                    </a:p>
                    <a:p>
                      <a:pPr marL="0" marR="0" lvl="0" indent="0" algn="l" defTabSz="9779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D9D9D9"/>
                        </a:solidFill>
                        <a:effectLst/>
                        <a:uLnTx/>
                        <a:uFillTx/>
                        <a:latin typeface="Arial"/>
                        <a:ea typeface="+mn-ea"/>
                        <a:cs typeface="Arial"/>
                      </a:endParaRP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To resize images proportionally, drag one of the white corner handles (small circles or squares). The middle handles will stretch and distort your image. </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54305">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2037513">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on your images to a magnification level of 100%-200% in PowerPoint to check their clarity. This allows you to preview how the images will appear when printed. If the images look sharp and clear at this zoom level, they will likely print well without losing quality. However, if the images appear blurry or pixelated, consider using higher-resolution versions to ensure they print properly.</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3325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3" name="Table 2">
            <a:extLst>
              <a:ext uri="{FF2B5EF4-FFF2-40B4-BE49-F238E27FC236}">
                <a16:creationId xmlns:a16="http://schemas.microsoft.com/office/drawing/2014/main" id="{3DF66D87-4F16-A0DE-ECAA-82839A0F05CE}"/>
              </a:ext>
            </a:extLst>
          </p:cNvPr>
          <p:cNvGraphicFramePr>
            <a:graphicFrameLocks noGrp="1"/>
          </p:cNvGraphicFramePr>
          <p:nvPr userDrawn="1">
            <p:extLst>
              <p:ext uri="{D42A27DB-BD31-4B8C-83A1-F6EECF244321}">
                <p14:modId xmlns:p14="http://schemas.microsoft.com/office/powerpoint/2010/main" val="41302105"/>
              </p:ext>
            </p:extLst>
          </p:nvPr>
        </p:nvGraphicFramePr>
        <p:xfrm>
          <a:off x="44945300" y="-1"/>
          <a:ext cx="9711562" cy="32975599"/>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663367">
                  <a:extLst>
                    <a:ext uri="{9D8B030D-6E8A-4147-A177-3AD203B41FA5}">
                      <a16:colId xmlns:a16="http://schemas.microsoft.com/office/drawing/2014/main" val="3519466302"/>
                    </a:ext>
                  </a:extLst>
                </a:gridCol>
                <a:gridCol w="4704795">
                  <a:extLst>
                    <a:ext uri="{9D8B030D-6E8A-4147-A177-3AD203B41FA5}">
                      <a16:colId xmlns:a16="http://schemas.microsoft.com/office/drawing/2014/main" val="4164475170"/>
                    </a:ext>
                  </a:extLst>
                </a:gridCol>
              </a:tblGrid>
              <a:tr h="1391817">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APPEAR ON THE POSTER)</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811041">
                <a:tc>
                  <a:txBody>
                    <a:bodyPr/>
                    <a:lstStyle/>
                    <a:p>
                      <a:endParaRPr lang="en-US" sz="2000" u="none" dirty="0">
                        <a:solidFill>
                          <a:srgbClr val="FFC000"/>
                        </a:solidFill>
                      </a:endParaRPr>
                    </a:p>
                  </a:txBody>
                  <a:tcPr marL="182880" marT="137160">
                    <a:blipFill>
                      <a:blip r:embed="rId7"/>
                      <a:stretch>
                        <a:fillRect/>
                      </a:stretch>
                    </a:blipFill>
                  </a:tcPr>
                </a:tc>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Most templates offer several layout configurations, including options for four, three, two, or one column. To change the column configuration of your poster, go to the Home tab and select Layout. A drop-down menu will display all available layout options for the template.</a:t>
                      </a:r>
                      <a:endParaRPr lang="en-US" sz="2000" u="none" dirty="0">
                        <a:solidFill>
                          <a:srgbClr val="FFC000"/>
                        </a:solidFill>
                      </a:endParaRPr>
                    </a:p>
                  </a:txBody>
                  <a:tcPr marL="182880" marT="137160">
                    <a:solidFill>
                      <a:schemeClr val="tx1"/>
                    </a:solidFill>
                  </a:tcPr>
                </a:tc>
                <a:tc hMerge="1">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 to change the column layout configuration</a:t>
                      </a: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To manually adjust the column configuration, go to VIEW &gt; SLIDE MASTER. From there, you can delete, resize, or modify the columns to suit your layout. When finished, remember to exit the MASTER by clicking on VIEW &gt; NORMAL</a:t>
                      </a:r>
                    </a:p>
                    <a:p>
                      <a:pPr marL="0" marR="0" lvl="0" indent="0" algn="l" defTabSz="43889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endParaRPr>
                    </a:p>
                    <a:p>
                      <a:pPr marL="0" marR="0" lvl="0" indent="0" algn="l" defTabSz="43889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D9D9D9"/>
                          </a:solidFill>
                          <a:effectLst/>
                          <a:uLnTx/>
                          <a:uFillTx/>
                          <a:latin typeface="Arial" panose="020B0604020202020204" pitchFamily="34" charset="0"/>
                          <a:ea typeface="+mn-ea"/>
                          <a:cs typeface="Arial" panose="020B0604020202020204" pitchFamily="34" charset="0"/>
                        </a:rPr>
                        <a:t>For step-by-step guidance, refer to the tutorial here: </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https://</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www.posterpresentations.com</a:t>
                      </a:r>
                      <a:r>
                        <a:rPr kumimoji="0" lang="en-US" sz="2400" b="0" i="0" u="none" strike="noStrike" kern="1200" cap="none" spc="0" normalizeH="0" baseline="0" noProof="0" dirty="0">
                          <a:ln>
                            <a:noFill/>
                          </a:ln>
                          <a:solidFill>
                            <a:srgbClr val="FFC000"/>
                          </a:solidFill>
                          <a:effectLst/>
                          <a:uLnTx/>
                          <a:uFillTx/>
                          <a:latin typeface="Arial" panose="020B0604020202020204" pitchFamily="34" charset="0"/>
                          <a:ea typeface="+mn-ea"/>
                          <a:cs typeface="Arial" panose="020B0604020202020204" pitchFamily="34" charset="0"/>
                        </a:rPr>
                        <a:t>/how-to-change-the-column-</a:t>
                      </a:r>
                      <a:r>
                        <a:rPr kumimoji="0" lang="en-US" sz="2400" b="0" i="0" u="none" strike="noStrike" kern="1200" cap="none" spc="0" normalizeH="0" baseline="0" noProof="0" dirty="0" err="1">
                          <a:ln>
                            <a:noFill/>
                          </a:ln>
                          <a:solidFill>
                            <a:srgbClr val="FFC000"/>
                          </a:solidFill>
                          <a:effectLst/>
                          <a:uLnTx/>
                          <a:uFillTx/>
                          <a:latin typeface="Arial" panose="020B0604020202020204" pitchFamily="34" charset="0"/>
                          <a:ea typeface="+mn-ea"/>
                          <a:cs typeface="Arial" panose="020B0604020202020204" pitchFamily="34" charset="0"/>
                        </a:rPr>
                        <a:t>configuration.html</a:t>
                      </a:r>
                      <a:endParaRPr kumimoji="0" lang="en-US" sz="2000" b="0" i="0" u="none" strike="noStrike" kern="1200" cap="none" spc="0" normalizeH="0" baseline="0" noProof="0" dirty="0">
                        <a:ln>
                          <a:noFill/>
                        </a:ln>
                        <a:solidFill>
                          <a:srgbClr val="FFC000"/>
                        </a:solidFill>
                        <a:effectLst/>
                        <a:uLnTx/>
                        <a:uFillTx/>
                        <a:latin typeface="+mn-lt"/>
                        <a:ea typeface="+mn-ea"/>
                        <a:cs typeface="+mn-cs"/>
                      </a:endParaRPr>
                    </a:p>
                  </a:txBody>
                  <a:tcPr marL="182880" marT="137160">
                    <a:solidFill>
                      <a:schemeClr val="tx1"/>
                    </a:solidFill>
                  </a:tcPr>
                </a:tc>
                <a:extLst>
                  <a:ext uri="{0D108BD9-81ED-4DB2-BD59-A6C34878D82A}">
                    <a16:rowId xmlns:a16="http://schemas.microsoft.com/office/drawing/2014/main" val="10004"/>
                  </a:ext>
                </a:extLst>
              </a:tr>
              <a:tr h="2459542">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1. Click on the View tab, and then click Slide Master</a:t>
                      </a:r>
                    </a:p>
                  </a:txBody>
                  <a:tcPr marL="182880" marT="137160">
                    <a:blipFill>
                      <a:blip r:embed="rId8"/>
                      <a:stretch>
                        <a:fillRect/>
                      </a:stretch>
                    </a:blipFill>
                  </a:tcPr>
                </a:tc>
                <a:tc rowSpan="3"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 Guides are positioned outside the template's printable area, so they will not appear on the printed poster.</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If you save the file as a PDF using the Save As menu, the guides will also be excluded.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Alternatively, you can remove them directly from the Slide Master.</a:t>
                      </a:r>
                    </a:p>
                  </a:txBody>
                  <a:tcPr marL="182880" marT="137160">
                    <a:solidFill>
                      <a:srgbClr val="010101"/>
                    </a:solidFill>
                  </a:tcPr>
                </a:tc>
                <a:tc rowSpan="3"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delete the QUICK START GUIDE bars from the sides of this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the SAVES AS menu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Alternatively, you can delete them from the Slide Master. </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1640357">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a:blip r:embed="rId9"/>
                      <a:stretch>
                        <a:fillRect/>
                      </a:stretch>
                    </a:blipFill>
                  </a:tcPr>
                </a:tc>
                <a:tc hMerge="1" vMerge="1">
                  <a:txBody>
                    <a:bodyPr/>
                    <a:lstStyle/>
                    <a:p>
                      <a:endParaRPr lang="en-US"/>
                    </a:p>
                  </a:txBody>
                  <a:tcPr/>
                </a:tc>
                <a:extLst>
                  <a:ext uri="{0D108BD9-81ED-4DB2-BD59-A6C34878D82A}">
                    <a16:rowId xmlns:a16="http://schemas.microsoft.com/office/drawing/2014/main" val="3063495530"/>
                  </a:ext>
                </a:extLst>
              </a:tr>
              <a:tr h="2729794">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2. Select the Master you are working on.</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3. Click on the border of the Guide box and delete.</a:t>
                      </a:r>
                      <a:br>
                        <a:rPr lang="en-US" sz="2400" noProof="0" dirty="0">
                          <a:solidFill>
                            <a:srgbClr val="D9D9D9"/>
                          </a:solidFill>
                          <a:latin typeface="Arial" panose="020B0604020202020204" pitchFamily="34" charset="0"/>
                          <a:cs typeface="Arial" panose="020B0604020202020204" pitchFamily="34" charset="0"/>
                        </a:rPr>
                      </a:br>
                      <a:r>
                        <a:rPr lang="en-US" sz="2400" noProof="0" dirty="0">
                          <a:solidFill>
                            <a:srgbClr val="D9D9D9"/>
                          </a:solidFill>
                          <a:latin typeface="Arial" panose="020B0604020202020204" pitchFamily="34" charset="0"/>
                          <a:cs typeface="Arial" panose="020B0604020202020204" pitchFamily="34" charset="0"/>
                        </a:rPr>
                        <a:t>4. IMPORTANT: Do not forget to exit the Master when finished.</a:t>
                      </a: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766341567"/>
                  </a:ext>
                </a:extLst>
              </a:tr>
              <a:tr h="4670981">
                <a:tc>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b="1" dirty="0">
                          <a:solidFill>
                            <a:srgbClr val="FFC000"/>
                          </a:solidFill>
                          <a:latin typeface="Arial" panose="020B0604020202020204" pitchFamily="34" charset="0"/>
                          <a:cs typeface="Arial" panose="020B0604020202020204" pitchFamily="34" charset="0"/>
                        </a:rPr>
                        <a:t>F5 key </a:t>
                      </a:r>
                      <a:r>
                        <a:rPr lang="en-US" sz="2400" dirty="0">
                          <a:solidFill>
                            <a:srgbClr val="D9D9D9"/>
                          </a:solidFill>
                          <a:latin typeface="Arial" panose="020B0604020202020204" pitchFamily="34" charset="0"/>
                          <a:cs typeface="Arial" panose="020B0604020202020204" pitchFamily="34" charset="0"/>
                        </a:rPr>
                        <a:t>on your keyboard (Windows) or by clicking on the SLIDESHOW tab. This will display your poster on the screen, showing how it will appear when printed. To exit the preview, press the </a:t>
                      </a:r>
                      <a:r>
                        <a:rPr lang="en-US" sz="2400" b="1" dirty="0">
                          <a:solidFill>
                            <a:srgbClr val="FFC000"/>
                          </a:solidFill>
                          <a:latin typeface="Arial" panose="020B0604020202020204" pitchFamily="34" charset="0"/>
                          <a:cs typeface="Arial" panose="020B0604020202020204" pitchFamily="34" charset="0"/>
                        </a:rPr>
                        <a:t>ESC</a:t>
                      </a:r>
                      <a:r>
                        <a:rPr lang="en-US" sz="2400" dirty="0">
                          <a:solidFill>
                            <a:srgbClr val="D9D9D9"/>
                          </a:solidFill>
                          <a:latin typeface="Arial" panose="020B0604020202020204" pitchFamily="34" charset="0"/>
                          <a:cs typeface="Arial" panose="020B0604020202020204" pitchFamily="34" charset="0"/>
                        </a:rPr>
                        <a:t> key.</a:t>
                      </a:r>
                    </a:p>
                  </a:txBody>
                  <a:tcPr marL="182880" marT="137160">
                    <a:solidFill>
                      <a:srgbClr val="010101"/>
                    </a:solidFill>
                  </a:tcPr>
                </a:tc>
                <a:tc gridSpan="2">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(Windows)</a:t>
                      </a:r>
                      <a:br>
                        <a:rPr lang="en-US" sz="28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 (Mac and Windows)</a:t>
                      </a:r>
                      <a:endParaRPr lang="en-US" sz="2400" dirty="0">
                        <a:solidFill>
                          <a:srgbClr val="D9D9D9"/>
                        </a:solidFill>
                        <a:latin typeface="Arial" panose="020B0604020202020204" pitchFamily="34" charset="0"/>
                        <a:cs typeface="Arial" panose="020B0604020202020204" pitchFamily="34" charset="0"/>
                      </a:endParaRPr>
                    </a:p>
                  </a:txBody>
                  <a:tcPr marL="182880" marT="137160" anchor="ctr">
                    <a:solidFill>
                      <a:schemeClr val="tx1">
                        <a:lumMod val="95000"/>
                        <a:lumOff val="5000"/>
                      </a:schemeClr>
                    </a:solidFill>
                  </a:tcPr>
                </a:tc>
                <a:tc hMerge="1">
                  <a:txBody>
                    <a:bodyPr/>
                    <a:lstStyle/>
                    <a:p>
                      <a:pPr algn="ctr"/>
                      <a:r>
                        <a:rPr lang="en-US" sz="11500" b="1" dirty="0">
                          <a:solidFill>
                            <a:srgbClr val="D9D9D9"/>
                          </a:solidFill>
                          <a:latin typeface="Arial" panose="020B0604020202020204" pitchFamily="34" charset="0"/>
                          <a:cs typeface="Arial" panose="020B0604020202020204" pitchFamily="34" charset="0"/>
                        </a:rPr>
                        <a:t>F5</a:t>
                      </a:r>
                      <a:br>
                        <a:rPr lang="en-US" sz="11500" b="1" dirty="0">
                          <a:solidFill>
                            <a:srgbClr val="D9D9D9"/>
                          </a:solidFill>
                          <a:latin typeface="Arial" panose="020B0604020202020204" pitchFamily="34" charset="0"/>
                          <a:cs typeface="Arial" panose="020B0604020202020204" pitchFamily="34" charset="0"/>
                        </a:rPr>
                      </a:br>
                      <a:r>
                        <a:rPr lang="en-US" sz="2800" b="1" dirty="0">
                          <a:solidFill>
                            <a:srgbClr val="D9D9D9"/>
                          </a:solidFill>
                          <a:latin typeface="Arial" panose="020B0604020202020204" pitchFamily="34" charset="0"/>
                          <a:cs typeface="Arial" panose="020B0604020202020204" pitchFamily="34" charset="0"/>
                        </a:rPr>
                        <a:t>or click on the SLIDESHOW tab</a:t>
                      </a:r>
                      <a:r>
                        <a:rPr lang="en-US" sz="5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4792954">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Printing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To print your poster, visit </a:t>
                      </a:r>
                      <a:r>
                        <a:rPr lang="en-US" sz="2400" noProof="0" dirty="0" err="1">
                          <a:solidFill>
                            <a:srgbClr val="FFC000"/>
                          </a:solidFill>
                          <a:latin typeface="Arial"/>
                          <a:cs typeface="Arial"/>
                        </a:rPr>
                        <a:t>PosterPresentations.com</a:t>
                      </a:r>
                      <a:r>
                        <a:rPr lang="en-US" sz="2400" noProof="0" dirty="0">
                          <a:solidFill>
                            <a:srgbClr val="FFC000"/>
                          </a:solidFill>
                          <a:latin typeface="Arial"/>
                          <a:cs typeface="Arial"/>
                        </a:rPr>
                        <a:t> </a:t>
                      </a:r>
                      <a:r>
                        <a:rPr lang="en-US" sz="2400" noProof="0" dirty="0">
                          <a:solidFill>
                            <a:srgbClr val="D9D9D9"/>
                          </a:solidFill>
                          <a:latin typeface="Arial"/>
                          <a:cs typeface="Arial"/>
                        </a:rPr>
                        <a:t>and click the "</a:t>
                      </a:r>
                      <a:r>
                        <a:rPr lang="en-US" sz="2400" noProof="0" dirty="0">
                          <a:solidFill>
                            <a:srgbClr val="FFC000"/>
                          </a:solidFill>
                          <a:latin typeface="Arial"/>
                          <a:cs typeface="Arial"/>
                        </a:rPr>
                        <a:t>PRINT</a:t>
                      </a:r>
                      <a:r>
                        <a:rPr lang="en-US" sz="2400" noProof="0" dirty="0">
                          <a:solidFill>
                            <a:srgbClr val="D9D9D9"/>
                          </a:solidFill>
                          <a:latin typeface="Arial"/>
                          <a:cs typeface="Arial"/>
                        </a:rPr>
                        <a:t>" button, or choose from the available poster types. Options include professional paper, fabric for convenient travel, trifold, and other printing materials.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Orders placed and paid for by noon (Pacific Time) from Monday to Friday are typically processed the same day. Shipping options include Next Business Day, Second Business Day, Third Business Day, or Free Ground Delivery.</a:t>
                      </a:r>
                      <a:br>
                        <a:rPr lang="en-US" sz="2400" noProof="0" dirty="0">
                          <a:solidFill>
                            <a:srgbClr val="D9D9D9"/>
                          </a:solidFill>
                          <a:latin typeface="Arial"/>
                          <a:cs typeface="Arial"/>
                        </a:rPr>
                      </a:b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246346">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Group printing discounts</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We provide event coordinators and conference organizers with a seamless solution for attendees’ poster printing needs. Our service offers discounted, high-quality prints with quick turnaround times and flexible options, ensuring we cater to a wide range of requirements.</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For more information, visit this page:</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FFC000"/>
                          </a:solidFill>
                          <a:latin typeface="Arial"/>
                          <a:cs typeface="Arial"/>
                        </a:rPr>
                        <a:t>https://</a:t>
                      </a:r>
                      <a:r>
                        <a:rPr lang="en-US" sz="2400" noProof="0" dirty="0" err="1">
                          <a:solidFill>
                            <a:srgbClr val="FFC000"/>
                          </a:solidFill>
                          <a:latin typeface="Arial"/>
                          <a:cs typeface="Arial"/>
                        </a:rPr>
                        <a:t>www.posterpresentations.com</a:t>
                      </a:r>
                      <a:r>
                        <a:rPr lang="en-US" sz="2400" noProof="0" dirty="0">
                          <a:solidFill>
                            <a:srgbClr val="FFC000"/>
                          </a:solidFill>
                          <a:latin typeface="Arial"/>
                          <a:cs typeface="Arial"/>
                        </a:rPr>
                        <a:t>/poster-presentation-services-for-conferences-and-</a:t>
                      </a:r>
                      <a:r>
                        <a:rPr lang="en-US" sz="2400" noProof="0" dirty="0" err="1">
                          <a:solidFill>
                            <a:srgbClr val="FFC000"/>
                          </a:solidFill>
                          <a:latin typeface="Arial"/>
                          <a:cs typeface="Arial"/>
                        </a:rPr>
                        <a:t>events.html</a:t>
                      </a:r>
                      <a:endParaRPr lang="en-US" sz="2400" noProof="0" dirty="0">
                        <a:solidFill>
                          <a:srgbClr val="FFC000"/>
                        </a:solidFill>
                        <a:latin typeface="Arial"/>
                        <a:cs typeface="Arial"/>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FFC000"/>
                        </a:solidFill>
                        <a:latin typeface="Arial"/>
                        <a:cs typeface="Arial"/>
                      </a:endParaRP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83546655"/>
                  </a:ext>
                </a:extLst>
              </a:tr>
              <a:tr h="1630178">
                <a:tc gridSpan="3">
                  <a:txBody>
                    <a:bodyPr/>
                    <a:lstStyle/>
                    <a:p>
                      <a:endParaRPr lang="en-US" sz="2400" dirty="0">
                        <a:solidFill>
                          <a:srgbClr val="1F3A4E"/>
                        </a:solidFill>
                      </a:endParaRPr>
                    </a:p>
                  </a:txBody>
                  <a:tcPr marL="182880" marT="137160">
                    <a:blipFill dpi="0" rotWithShape="1">
                      <a:blip r:embed="rId10"/>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45390">
                <a:tc gridSpan="2">
                  <a:txBody>
                    <a:bodyPr/>
                    <a:lstStyle/>
                    <a:p>
                      <a:pPr>
                        <a:lnSpc>
                          <a:spcPts val="2600"/>
                        </a:lnSpc>
                      </a:pPr>
                      <a:r>
                        <a:rPr lang="en-US" sz="2000" dirty="0">
                          <a:solidFill>
                            <a:schemeClr val="bg1">
                              <a:lumMod val="85000"/>
                            </a:schemeClr>
                          </a:solidFill>
                          <a:latin typeface="Arial"/>
                          <a:cs typeface="Arial"/>
                        </a:rPr>
                        <a:t>© 2025</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000" dirty="0">
                        <a:solidFill>
                          <a:schemeClr val="bg1">
                            <a:lumMod val="85000"/>
                          </a:schemeClr>
                        </a:solidFill>
                        <a:latin typeface="Arial"/>
                        <a:cs typeface="Arial"/>
                      </a:endParaRPr>
                    </a:p>
                  </a:txBody>
                  <a:tcPr marL="182880" marT="137160">
                    <a:solidFill>
                      <a:srgbClr val="010101"/>
                    </a:solidFill>
                  </a:tcPr>
                </a:tc>
                <a:tc>
                  <a:txBody>
                    <a:bodyPr/>
                    <a:lstStyle/>
                    <a:p>
                      <a:r>
                        <a:rPr lang="en-US" sz="1800" dirty="0">
                          <a:solidFill>
                            <a:schemeClr val="bg1"/>
                          </a:solidFill>
                          <a:latin typeface="Arial"/>
                          <a:cs typeface="Arial"/>
                        </a:rPr>
                        <a:t>For additional help, visit our online tutorials at </a:t>
                      </a:r>
                      <a:r>
                        <a:rPr lang="en-US" sz="1400" dirty="0">
                          <a:solidFill>
                            <a:schemeClr val="bg1"/>
                          </a:solidFill>
                          <a:latin typeface="Arial"/>
                          <a:cs typeface="Arial"/>
                        </a:rPr>
                        <a:t>https://</a:t>
                      </a:r>
                      <a:r>
                        <a:rPr lang="en-US" sz="1400" dirty="0" err="1">
                          <a:solidFill>
                            <a:schemeClr val="bg1"/>
                          </a:solidFill>
                          <a:latin typeface="Arial"/>
                          <a:cs typeface="Arial"/>
                        </a:rPr>
                        <a:t>www.posterpresentations.com</a:t>
                      </a:r>
                      <a:r>
                        <a:rPr lang="en-US" sz="1400" dirty="0">
                          <a:solidFill>
                            <a:schemeClr val="bg1"/>
                          </a:solidFill>
                          <a:latin typeface="Arial"/>
                          <a:cs typeface="Arial"/>
                        </a:rPr>
                        <a:t>/</a:t>
                      </a:r>
                      <a:r>
                        <a:rPr lang="en-US" sz="1400" dirty="0" err="1">
                          <a:solidFill>
                            <a:schemeClr val="bg1"/>
                          </a:solidFill>
                          <a:latin typeface="Arial"/>
                          <a:cs typeface="Arial"/>
                        </a:rPr>
                        <a:t>helpdesk.html</a:t>
                      </a:r>
                      <a:endParaRPr lang="en-US" dirty="0"/>
                    </a:p>
                  </a:txBody>
                  <a:tcPr marL="182880" marT="137160">
                    <a:solidFill>
                      <a:srgbClr val="010101"/>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358519303"/>
      </p:ext>
    </p:extLst>
  </p:cSld>
  <p:clrMap bg1="lt1" tx1="dk1" bg2="lt2" tx2="dk2" accent1="accent1" accent2="accent2" accent3="accent3" accent4="accent4" accent5="accent5" accent6="accent6" hlink="hlink" folHlink="folHlink"/>
  <p:sldLayoutIdLst>
    <p:sldLayoutId id="2147483660"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96" userDrawn="1">
          <p15:clr>
            <a:srgbClr val="F26B43"/>
          </p15:clr>
        </p15:guide>
        <p15:guide id="2" userDrawn="1">
          <p15:clr>
            <a:srgbClr val="F26B43"/>
          </p15:clr>
        </p15:guide>
        <p15:guide id="3" pos="27648" userDrawn="1">
          <p15:clr>
            <a:srgbClr val="F26B43"/>
          </p15:clr>
        </p15:guide>
        <p15:guide id="4" orient="horz" pos="20208"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modis.gsfc.nasa.gov/" TargetMode="External"/><Relationship Id="rId13"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hyperlink" Target="https://www.fema.gov/openfema-data-page/disaster-declarations-summaries" TargetMode="External"/><Relationship Id="rId12"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hyperlink" Target="https://www.nhc.noaa.gov/" TargetMode="External"/><Relationship Id="rId11" Type="http://schemas.openxmlformats.org/officeDocument/2006/relationships/hyperlink" Target="https://www.ibm.com/blogs/research/2023/earth-science-ai-nasa/" TargetMode="External"/><Relationship Id="rId5" Type="http://schemas.openxmlformats.org/officeDocument/2006/relationships/image" Target="../media/image12.png"/><Relationship Id="rId10" Type="http://schemas.openxmlformats.org/officeDocument/2006/relationships/hyperlink" Target="https://neo4j.com/docs/graph-data-science/" TargetMode="External"/><Relationship Id="rId4" Type="http://schemas.openxmlformats.org/officeDocument/2006/relationships/image" Target="../media/image11.png"/><Relationship Id="rId9" Type="http://schemas.openxmlformats.org/officeDocument/2006/relationships/hyperlink" Target="https://huggingface.co/docs/diffuser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C8D947-8FA9-1EF5-0CC0-B7312E50D345}"/>
              </a:ext>
            </a:extLst>
          </p:cNvPr>
          <p:cNvSpPr>
            <a:spLocks noGrp="1"/>
          </p:cNvSpPr>
          <p:nvPr>
            <p:ph type="body" sz="quarter" idx="10"/>
          </p:nvPr>
        </p:nvSpPr>
        <p:spPr>
          <a:xfrm>
            <a:off x="465470" y="6380021"/>
            <a:ext cx="10266373" cy="8886483"/>
          </a:xfrm>
        </p:spPr>
        <p:txBody>
          <a:bodyPr/>
          <a:lstStyle/>
          <a:p>
            <a:r>
              <a:rPr lang="en-US" sz="2000" dirty="0"/>
              <a:t>Natural disasters such as hurricanes, floods, and tropical storms are recurring challenges in Florida, posing both environmental and humanitarian risks. Despite the abundance of publicly available data from organizations such as the National Oceanic and Atmospheric Administration (NOAA), Federal Emergency Management Agency (FEMA), and National Aeronautics and Space Administration (NASA), these datasets are rarely transformed into interactive, visually engaging resources that can be used for educational or public preparedness purposes.</a:t>
            </a:r>
          </a:p>
          <a:p>
            <a:r>
              <a:rPr lang="en-US" sz="2000" dirty="0"/>
              <a:t>This project introduces an AI-driven multimodal educational platform designed to generate 3D disaster simulation videos, display real-time atmospheric imagery, and provide AI-assisted narration that explains meteorological phenomena in simple, interpretable language. Using Hurricane Irma (2017) as a pilot case, the system combines retrieval-augmented reasoning (Graph-RAG), diffusion-based image and video generation models such as </a:t>
            </a:r>
            <a:r>
              <a:rPr lang="en-US" sz="2000" i="1" dirty="0"/>
              <a:t>Stable Diffusion</a:t>
            </a:r>
            <a:r>
              <a:rPr lang="en-US" sz="2000" dirty="0"/>
              <a:t> and </a:t>
            </a:r>
            <a:r>
              <a:rPr lang="en-US" sz="2000" i="1" dirty="0"/>
              <a:t>Stable Video Diffusion (SVD)</a:t>
            </a:r>
            <a:r>
              <a:rPr lang="en-US" sz="2000" dirty="0"/>
              <a:t>, and a Neo4j knowledge-graph framework for explainable disaster analysis.</a:t>
            </a:r>
          </a:p>
          <a:p>
            <a:r>
              <a:rPr lang="en-US" sz="2000" dirty="0"/>
              <a:t>The application architecture is composed of four primary modules. The first, 3D Video Generation, reconstructs a hurricane’s formation, path, and landfall using multimodal data sources. The Current Situation Image module integrates live NOAA and NASA datasets to represent ongoing tropical weather conditions. The Voice Assistance module offers synchronized narration that explains storm patterns and impacts, while the Forecasting Agent—currently under development—will use large language model (LLM) reasoning and live meteorological inputs to predict potential future storm trajectories. Together, these components transform static datasets into a dynamic, interactive educational experience that enhances public awareness, preparedness, and scientific understanding.</a:t>
            </a:r>
          </a:p>
          <a:p>
            <a:endParaRPr lang="en-US" sz="2000" dirty="0"/>
          </a:p>
        </p:txBody>
      </p:sp>
      <p:sp>
        <p:nvSpPr>
          <p:cNvPr id="3" name="Text Placeholder 2">
            <a:extLst>
              <a:ext uri="{FF2B5EF4-FFF2-40B4-BE49-F238E27FC236}">
                <a16:creationId xmlns:a16="http://schemas.microsoft.com/office/drawing/2014/main" id="{7063025B-ED51-7498-E2ED-880CA21CF515}"/>
              </a:ext>
            </a:extLst>
          </p:cNvPr>
          <p:cNvSpPr>
            <a:spLocks noGrp="1"/>
          </p:cNvSpPr>
          <p:nvPr>
            <p:ph type="body" sz="quarter" idx="11"/>
          </p:nvPr>
        </p:nvSpPr>
        <p:spPr/>
        <p:txBody>
          <a:bodyPr/>
          <a:lstStyle/>
          <a:p>
            <a:r>
              <a:rPr lang="en-US" dirty="0"/>
              <a:t>INTRODUCTION / ABSTRACT</a:t>
            </a:r>
          </a:p>
        </p:txBody>
      </p:sp>
      <p:sp>
        <p:nvSpPr>
          <p:cNvPr id="4" name="Text Placeholder 3">
            <a:extLst>
              <a:ext uri="{FF2B5EF4-FFF2-40B4-BE49-F238E27FC236}">
                <a16:creationId xmlns:a16="http://schemas.microsoft.com/office/drawing/2014/main" id="{9DCA74FB-FAFB-6A3E-DB65-2E5EBB90DA5F}"/>
              </a:ext>
            </a:extLst>
          </p:cNvPr>
          <p:cNvSpPr>
            <a:spLocks noGrp="1"/>
          </p:cNvSpPr>
          <p:nvPr>
            <p:ph type="body" sz="quarter" idx="20"/>
          </p:nvPr>
        </p:nvSpPr>
        <p:spPr>
          <a:xfrm>
            <a:off x="646053" y="15980626"/>
            <a:ext cx="10286999" cy="677100"/>
          </a:xfrm>
        </p:spPr>
        <p:txBody>
          <a:bodyPr/>
          <a:lstStyle/>
          <a:p>
            <a:r>
              <a:rPr lang="en-US" dirty="0"/>
              <a:t>OBJECTIVES</a:t>
            </a:r>
          </a:p>
        </p:txBody>
      </p:sp>
      <p:sp>
        <p:nvSpPr>
          <p:cNvPr id="5" name="Text Placeholder 4">
            <a:extLst>
              <a:ext uri="{FF2B5EF4-FFF2-40B4-BE49-F238E27FC236}">
                <a16:creationId xmlns:a16="http://schemas.microsoft.com/office/drawing/2014/main" id="{7A66D62C-B46E-1540-115A-911CAA6279A1}"/>
              </a:ext>
            </a:extLst>
          </p:cNvPr>
          <p:cNvSpPr>
            <a:spLocks noGrp="1"/>
          </p:cNvSpPr>
          <p:nvPr>
            <p:ph type="body" sz="quarter" idx="21"/>
          </p:nvPr>
        </p:nvSpPr>
        <p:spPr>
          <a:xfrm>
            <a:off x="11429999" y="12781722"/>
            <a:ext cx="10363201" cy="23609518"/>
          </a:xfrm>
        </p:spPr>
        <p:txBody>
          <a:bodyPr/>
          <a:lstStyle/>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r>
              <a:rPr lang="en-US" sz="2300" dirty="0"/>
              <a:t>1. Data Collection:</a:t>
            </a:r>
            <a:br>
              <a:rPr lang="en-US" sz="2300" dirty="0"/>
            </a:br>
            <a:r>
              <a:rPr lang="en-US" sz="2300" dirty="0"/>
              <a:t>NOAA, FEMA, and NASA data (storm track, recovery, imagery) plus media photos were collected, cleaned, and converted (</a:t>
            </a:r>
            <a:r>
              <a:rPr lang="en-US" sz="2300" dirty="0" err="1"/>
              <a:t>GeoTIFF→PNG</a:t>
            </a:r>
            <a:r>
              <a:rPr lang="en-US" sz="2300" dirty="0"/>
              <a:t>). Automatic captioning and time-tagging aligned visuals with storm evolution.</a:t>
            </a:r>
          </a:p>
          <a:p>
            <a:r>
              <a:rPr lang="en-US" sz="2300" dirty="0"/>
              <a:t>2. Knowledge Representation &amp; Reasoning:</a:t>
            </a:r>
            <a:br>
              <a:rPr lang="en-US" sz="2300" dirty="0"/>
            </a:br>
            <a:r>
              <a:rPr lang="en-US" sz="2300" dirty="0"/>
              <a:t>A Neo4j graph linked events, impacts, and recovery. The Graph-RAG pipeline enabled causal reasoning and interpretable query responses.</a:t>
            </a:r>
          </a:p>
          <a:p>
            <a:r>
              <a:rPr lang="en-US" sz="2300" dirty="0"/>
              <a:t>3. Generative Pipeline:</a:t>
            </a:r>
          </a:p>
          <a:p>
            <a:r>
              <a:rPr lang="en-US" sz="2300" dirty="0"/>
              <a:t>3D Video: Stable Diffusion + ControlNet + SVD produced realistic storm animations (24 FPS).</a:t>
            </a:r>
          </a:p>
          <a:p>
            <a:r>
              <a:rPr lang="en-US" sz="2300" dirty="0"/>
              <a:t>Current Imaging: Live NOAA/NASA data overlayed in </a:t>
            </a:r>
            <a:r>
              <a:rPr lang="en-US" sz="2300" dirty="0" err="1"/>
              <a:t>Streamlit</a:t>
            </a:r>
            <a:r>
              <a:rPr lang="en-US" sz="2300" dirty="0"/>
              <a:t>.</a:t>
            </a:r>
          </a:p>
          <a:p>
            <a:r>
              <a:rPr lang="en-US" sz="2300" dirty="0"/>
              <a:t>Voice Assistance: AI narration synchronized with visuals.</a:t>
            </a:r>
          </a:p>
          <a:p>
            <a:r>
              <a:rPr lang="en-US" sz="2300" dirty="0"/>
              <a:t>Forecasting Agent (upcoming): LLM-based storm path prediction.</a:t>
            </a:r>
          </a:p>
          <a:p>
            <a:r>
              <a:rPr lang="en-US" sz="2300" dirty="0"/>
              <a:t>4. Application Architecture:</a:t>
            </a:r>
            <a:br>
              <a:rPr lang="en-US" sz="2300" dirty="0"/>
            </a:br>
            <a:r>
              <a:rPr lang="en-US" sz="2300" dirty="0" err="1"/>
              <a:t>Streamlit</a:t>
            </a:r>
            <a:r>
              <a:rPr lang="en-US" sz="2300" dirty="0"/>
              <a:t> frontend with tabs for video, imaging, voice, and forecasting.</a:t>
            </a:r>
            <a:br>
              <a:rPr lang="en-US" sz="2300" dirty="0"/>
            </a:br>
            <a:r>
              <a:rPr lang="en-US" sz="2300" dirty="0" err="1"/>
              <a:t>FastAPI</a:t>
            </a:r>
            <a:r>
              <a:rPr lang="en-US" sz="2300" dirty="0"/>
              <a:t> backend handles inference and speech.</a:t>
            </a:r>
            <a:br>
              <a:rPr lang="en-US" sz="2300" dirty="0"/>
            </a:br>
            <a:r>
              <a:rPr lang="en-US" sz="2300" dirty="0"/>
              <a:t>Neo4j stores knowledge; models generate visuals; APIs (NOAA/NASA/FEMA) update real-time data.</a:t>
            </a:r>
          </a:p>
          <a:p>
            <a:endParaRPr lang="en-US" sz="2300" dirty="0"/>
          </a:p>
          <a:p>
            <a:r>
              <a:rPr lang="en-US" sz="2300" dirty="0"/>
              <a:t>Outcome: A modular, scalable platform for factual, explainable, and immersive hurricane visualization and forecasting.</a:t>
            </a:r>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a:p>
            <a:endParaRPr lang="en-US" sz="2300" dirty="0"/>
          </a:p>
        </p:txBody>
      </p:sp>
      <p:sp>
        <p:nvSpPr>
          <p:cNvPr id="6" name="Text Placeholder 5">
            <a:extLst>
              <a:ext uri="{FF2B5EF4-FFF2-40B4-BE49-F238E27FC236}">
                <a16:creationId xmlns:a16="http://schemas.microsoft.com/office/drawing/2014/main" id="{7270E21D-FDB6-3716-4A0E-385D6528B355}"/>
              </a:ext>
            </a:extLst>
          </p:cNvPr>
          <p:cNvSpPr>
            <a:spLocks noGrp="1"/>
          </p:cNvSpPr>
          <p:nvPr>
            <p:ph type="body" sz="quarter" idx="22"/>
          </p:nvPr>
        </p:nvSpPr>
        <p:spPr>
          <a:xfrm>
            <a:off x="11631208" y="15447799"/>
            <a:ext cx="10172698" cy="677100"/>
          </a:xfrm>
        </p:spPr>
        <p:txBody>
          <a:bodyPr/>
          <a:lstStyle/>
          <a:p>
            <a:r>
              <a:rPr lang="en-US" dirty="0"/>
              <a:t>MATERIALS &amp; METHODS</a:t>
            </a:r>
          </a:p>
        </p:txBody>
      </p:sp>
      <p:sp>
        <p:nvSpPr>
          <p:cNvPr id="7" name="Text Placeholder 6">
            <a:extLst>
              <a:ext uri="{FF2B5EF4-FFF2-40B4-BE49-F238E27FC236}">
                <a16:creationId xmlns:a16="http://schemas.microsoft.com/office/drawing/2014/main" id="{F63738D7-09AF-BB14-F9FB-ADD8F78D00BD}"/>
              </a:ext>
            </a:extLst>
          </p:cNvPr>
          <p:cNvSpPr>
            <a:spLocks noGrp="1"/>
          </p:cNvSpPr>
          <p:nvPr>
            <p:ph type="body" sz="quarter" idx="23"/>
          </p:nvPr>
        </p:nvSpPr>
        <p:spPr>
          <a:xfrm>
            <a:off x="22296842" y="6322679"/>
            <a:ext cx="10199149" cy="25502344"/>
          </a:xfrm>
        </p:spPr>
        <p:txBody>
          <a:bodyPr/>
          <a:lstStyle/>
          <a:p>
            <a:r>
              <a:rPr lang="en-US" sz="1800" dirty="0"/>
              <a:t>The developed application provides a comprehensive AI-driven visual and analytical overview of disaster activity in real time. The platform integrates three primary modules—3D video generation, real-time situational imagery, and voice-assisted narration—while the fourth module, the forecasting agent, is under construction. The application automatically pulls data from NOAA’s National Hurricane Center and displays current storm updates, as shown in the </a:t>
            </a:r>
            <a:r>
              <a:rPr lang="en-US" sz="1800" i="1" dirty="0"/>
              <a:t>Seven-Day Graphical Tropical Weather Outlook</a:t>
            </a:r>
            <a:r>
              <a:rPr lang="en-US" sz="1800" dirty="0"/>
              <a:t>. This integration ensures that the platform not only visualizes historical events like Hurricane Irma but also continuously monitors and presents the latest tropical disturbances in the Atlantic Basin. The image feed updates dynamically, converting live data into a situational snapshot and preparing it for downstream processing in the generative pipeline.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1800" dirty="0"/>
              <a:t>Performance benchmarking of the retrieval modules demonstrated clear improvement across successive models. The Baseline RAG achieved an average contextual accuracy of 70 percent, while the Graph-RAG model reached 87 percent. Incorporating multi-hop reasoning further elevated accuracy to 92–94 percent, as shown in the </a:t>
            </a:r>
            <a:r>
              <a:rPr lang="en-US" sz="1800" i="1" dirty="0"/>
              <a:t>Retrieval Accuracy vs Method</a:t>
            </a:r>
            <a:r>
              <a:rPr lang="en-US" sz="1800" dirty="0"/>
              <a:t> bar graph. This steady progression confirms the importance of graph-structured knowledge and causal inference for multimodal disaster education. The pipeline maintained low latency (~4.7 seconds per query) and stable generation times (~6 seconds per frame), proving feasible for interactive educational deployment.</a:t>
            </a:r>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r>
              <a:rPr lang="en-US" sz="1800" dirty="0"/>
              <a:t>The final generated imagery illustrates the system’s visual capabilities. Using </a:t>
            </a:r>
            <a:r>
              <a:rPr lang="en-US" sz="1800" dirty="0" err="1"/>
              <a:t>LoRA</a:t>
            </a:r>
            <a:r>
              <a:rPr lang="en-US" sz="1800" dirty="0"/>
              <a:t>-tuned Stable Diffusion and Stable Video Diffusion models, the application reconstructs realistic hurricane scenes derived from both scientific data and public image archives. The sample output shows a synthetic yet meteorologically consistent rendering of a developing hurricane near the Florida coastline, with atmospheric layers, rotation dynamics, and light scattering modeled to match observed satellite data. These generated scenes can be compiled into short educational 3D videos explaining hurricane formation, movement, and impact in an intuitive, visually striking way. When paired with the voice-assistance layer, learners hear real-time narration synchronized with evolving visuals—turning the dataset into an immersive storytelling experience.</a:t>
            </a:r>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r>
              <a:rPr lang="en-US" sz="1800" dirty="0"/>
              <a:t>The wind-speed trend (Figure 6) further confirms this pattern. Wind velocity increased sharply from roughly 150 mph to over 165 mph by September 8, corresponding to Irma’s Category 5 classification, before declining steadily to around 60 mph by September 12 as the storm weakened over land. The downward trajectory after September 9 reflects frictional dissipation and structural collapse of the storm’s eye wall once it made landfall along the Florida coastline.</a:t>
            </a:r>
          </a:p>
          <a:p>
            <a:endParaRPr lang="en-US" sz="1800" dirty="0"/>
          </a:p>
          <a:p>
            <a:endParaRPr lang="en-US" dirty="0"/>
          </a:p>
          <a:p>
            <a:endParaRPr lang="en-US" dirty="0"/>
          </a:p>
          <a:p>
            <a:endParaRPr lang="en-US" dirty="0"/>
          </a:p>
          <a:p>
            <a:endParaRPr lang="en-US" dirty="0"/>
          </a:p>
          <a:p>
            <a:endParaRPr lang="en-US" dirty="0"/>
          </a:p>
        </p:txBody>
      </p:sp>
      <p:sp>
        <p:nvSpPr>
          <p:cNvPr id="8" name="Text Placeholder 7">
            <a:extLst>
              <a:ext uri="{FF2B5EF4-FFF2-40B4-BE49-F238E27FC236}">
                <a16:creationId xmlns:a16="http://schemas.microsoft.com/office/drawing/2014/main" id="{BF2DBA0E-4523-5249-7D01-53C0990A90A8}"/>
              </a:ext>
            </a:extLst>
          </p:cNvPr>
          <p:cNvSpPr>
            <a:spLocks noGrp="1"/>
          </p:cNvSpPr>
          <p:nvPr>
            <p:ph type="body" sz="quarter" idx="24"/>
          </p:nvPr>
        </p:nvSpPr>
        <p:spPr>
          <a:xfrm>
            <a:off x="22291810" y="5518885"/>
            <a:ext cx="10207489" cy="1268031"/>
          </a:xfrm>
        </p:spPr>
        <p:txBody>
          <a:bodyPr/>
          <a:lstStyle/>
          <a:p>
            <a:r>
              <a:rPr lang="en-US" dirty="0"/>
              <a:t>RESULTS</a:t>
            </a:r>
          </a:p>
          <a:p>
            <a:endParaRPr lang="en-US" dirty="0"/>
          </a:p>
        </p:txBody>
      </p:sp>
      <p:sp>
        <p:nvSpPr>
          <p:cNvPr id="10" name="Text Placeholder 9">
            <a:extLst>
              <a:ext uri="{FF2B5EF4-FFF2-40B4-BE49-F238E27FC236}">
                <a16:creationId xmlns:a16="http://schemas.microsoft.com/office/drawing/2014/main" id="{E6D26FF5-6E9D-B399-56F2-B29C14F4BE96}"/>
              </a:ext>
            </a:extLst>
          </p:cNvPr>
          <p:cNvSpPr>
            <a:spLocks noGrp="1"/>
          </p:cNvSpPr>
          <p:nvPr>
            <p:ph type="body" sz="quarter" idx="26"/>
          </p:nvPr>
        </p:nvSpPr>
        <p:spPr>
          <a:xfrm>
            <a:off x="33185100" y="6340340"/>
            <a:ext cx="10265580" cy="13070319"/>
          </a:xfrm>
        </p:spPr>
        <p:txBody>
          <a:bodyPr/>
          <a:lstStyle/>
          <a:p>
            <a:r>
              <a:rPr lang="en-US" sz="2000" dirty="0"/>
              <a:t>The AI-Driven 3D Video Generation for Disaster Education project represents a significant advancement in the intersection of artificial intelligence, data science, and environmental education. Through the successful integration of Stable Diffusion, ControlNet (Depth), and Stable Video Diffusion (SVD) models, the system delivers hyper-realistic 3D hurricane visualizations that mirror authentic meteorological patterns. By using fine-tuned </a:t>
            </a:r>
            <a:r>
              <a:rPr lang="en-US" sz="2000" dirty="0" err="1"/>
              <a:t>LoRA</a:t>
            </a:r>
            <a:r>
              <a:rPr lang="en-US" sz="2000" dirty="0"/>
              <a:t> weights and verified datasets from NOAA, FEMA, and NASA, the platform generates scientifically accurate animations that simulate hurricane formation, trajectory, and dissipation with both temporal and spatial precision.</a:t>
            </a:r>
          </a:p>
          <a:p>
            <a:r>
              <a:rPr lang="en-US" sz="2000" dirty="0"/>
              <a:t>The system’s strength lies in its fusion of generative AI and knowledge-based reasoning. The Graph-RAG framework, powered by a Neo4j knowledge graph, ensures that every visual, narration, and explanation is grounded in factual, traceable data. The significant leap in retrieval accuracy—from 70% in baseline RAG to 94% with Multi-Hop Graph-RAG—demonstrates how explainable AI can elevate learning tools from passive information sources to interactive, intelligent systems. This combination of factual reliability and creative generation establishes a unique model for educational AI design.</a:t>
            </a:r>
          </a:p>
          <a:p>
            <a:r>
              <a:rPr lang="en-US" sz="2000" dirty="0"/>
              <a:t>Furthermore, the system’s real-time situational imagery and voice-assisted narration bridge the gap between static datasets and human-centered understanding. Users can observe live NOAA updates, experience narrated 3D hurricane progressions, and gain intuitive insights into storm behavior. This multimodal interaction promotes inclusivity, accessibility, and engagement—empowering learners of diverse backgrounds to connect with scientific phenomena on a sensory and emotional level.</a:t>
            </a:r>
          </a:p>
          <a:p>
            <a:r>
              <a:rPr lang="en-US" sz="2000" dirty="0"/>
              <a:t>The upcoming forecasting agent will mark a transformative evolution. By integrating large language model reasoning with live meteorological APIs, it will not only visualize past and present storms but also predict future trajectories in real time. This predictive capability will expand the system’s role from a retrospective educational tool into a proactive early-warning and preparedness platform for schools, research institutes, and emergency management agencies.</a:t>
            </a:r>
          </a:p>
          <a:p>
            <a:r>
              <a:rPr lang="en-US" sz="2000" dirty="0"/>
              <a:t>In essence, this project demonstrates that AI-driven storytelling and data-driven science can coexist harmoniously. It transforms disaster education into an immersive, factually reliable, and emotionally compelling experience—bridging human curiosity and computational intelligence. Beyond hurricanes, the methodology is adaptable to floods, wildfires, and earthquakes, making it a globally scalable framework for climate literacy and resilience. Through this convergence of innovation, accuracy, and empathy, the platform redefines how societies learn about, prepare for, and respond to natural disasters.</a:t>
            </a:r>
          </a:p>
          <a:p>
            <a:endParaRPr lang="en-US" dirty="0"/>
          </a:p>
        </p:txBody>
      </p:sp>
      <p:sp>
        <p:nvSpPr>
          <p:cNvPr id="11" name="Text Placeholder 10">
            <a:extLst>
              <a:ext uri="{FF2B5EF4-FFF2-40B4-BE49-F238E27FC236}">
                <a16:creationId xmlns:a16="http://schemas.microsoft.com/office/drawing/2014/main" id="{79127A84-EF15-6D35-21E2-6CCF90D23DB5}"/>
              </a:ext>
            </a:extLst>
          </p:cNvPr>
          <p:cNvSpPr>
            <a:spLocks noGrp="1"/>
          </p:cNvSpPr>
          <p:nvPr>
            <p:ph type="body" sz="quarter" idx="27"/>
          </p:nvPr>
        </p:nvSpPr>
        <p:spPr>
          <a:xfrm>
            <a:off x="33210121" y="18825373"/>
            <a:ext cx="10248900" cy="677100"/>
          </a:xfrm>
        </p:spPr>
        <p:txBody>
          <a:bodyPr/>
          <a:lstStyle/>
          <a:p>
            <a:r>
              <a:rPr lang="en-US" dirty="0"/>
              <a:t>REFERNCES</a:t>
            </a:r>
          </a:p>
        </p:txBody>
      </p:sp>
      <p:sp>
        <p:nvSpPr>
          <p:cNvPr id="13" name="Text Placeholder 12">
            <a:extLst>
              <a:ext uri="{FF2B5EF4-FFF2-40B4-BE49-F238E27FC236}">
                <a16:creationId xmlns:a16="http://schemas.microsoft.com/office/drawing/2014/main" id="{00F82191-2759-F1FE-ED47-EA8CC235863D}"/>
              </a:ext>
            </a:extLst>
          </p:cNvPr>
          <p:cNvSpPr>
            <a:spLocks noGrp="1"/>
          </p:cNvSpPr>
          <p:nvPr>
            <p:ph type="body" sz="quarter" idx="29"/>
          </p:nvPr>
        </p:nvSpPr>
        <p:spPr>
          <a:xfrm>
            <a:off x="33206811" y="27590564"/>
            <a:ext cx="10243869" cy="677100"/>
          </a:xfrm>
        </p:spPr>
        <p:txBody>
          <a:bodyPr/>
          <a:lstStyle/>
          <a:p>
            <a:r>
              <a:rPr lang="en-US" dirty="0"/>
              <a:t>FUTURE DIRECTION/NEXT STEP</a:t>
            </a:r>
          </a:p>
        </p:txBody>
      </p:sp>
      <p:sp>
        <p:nvSpPr>
          <p:cNvPr id="14" name="Text Placeholder 13">
            <a:extLst>
              <a:ext uri="{FF2B5EF4-FFF2-40B4-BE49-F238E27FC236}">
                <a16:creationId xmlns:a16="http://schemas.microsoft.com/office/drawing/2014/main" id="{6A41A82F-E872-9059-A3CB-F49E76A26323}"/>
              </a:ext>
            </a:extLst>
          </p:cNvPr>
          <p:cNvSpPr>
            <a:spLocks noGrp="1"/>
          </p:cNvSpPr>
          <p:nvPr>
            <p:ph type="body" sz="quarter" idx="30"/>
          </p:nvPr>
        </p:nvSpPr>
        <p:spPr>
          <a:xfrm>
            <a:off x="33210121" y="28053192"/>
            <a:ext cx="10248901" cy="4062628"/>
          </a:xfrm>
        </p:spPr>
        <p:txBody>
          <a:bodyPr/>
          <a:lstStyle/>
          <a:p>
            <a:r>
              <a:rPr lang="en-US" sz="1800" dirty="0"/>
              <a:t>Future work will focus on enhancing the generative pipeline and completing the integration of the Forecasting Agent module. The 3D video generation component will be refined through improved implementations of Stable Diffusion, ControlNet (Depth), and Stable Video Diffusion (SVD) to achieve smoother, higher-quality animations of the storm lifecycle. Real-time NOAA and NASA API integration will be strengthened to provide more accurate overlays for current environmental conditions. The AI-based voice assistance will be expanded to support multilingual narration and improved accessibility for diverse users. A major advancement will involve the development of the LLM-driven Forecasting Agent, which will utilize live NOAA data streams to predict storm trajectories and simulate potential impact zones, transitioning the system from retrospective visualization to proactive forecasting. Finally, the modular </a:t>
            </a:r>
            <a:r>
              <a:rPr lang="en-US" sz="1800" dirty="0" err="1"/>
              <a:t>Streamlit</a:t>
            </a:r>
            <a:r>
              <a:rPr lang="en-US" sz="1800" dirty="0"/>
              <a:t>–</a:t>
            </a:r>
            <a:r>
              <a:rPr lang="en-US" sz="1800" dirty="0" err="1"/>
              <a:t>FastAPI</a:t>
            </a:r>
            <a:r>
              <a:rPr lang="en-US" sz="1800" dirty="0"/>
              <a:t>–Neo4j architecture will be further optimized for scalability and extended to visualize and analyze other natural disasters such as floods, wildfires, and earthquakes.</a:t>
            </a:r>
          </a:p>
        </p:txBody>
      </p:sp>
      <p:sp>
        <p:nvSpPr>
          <p:cNvPr id="16" name="Text Placeholder 15">
            <a:extLst>
              <a:ext uri="{FF2B5EF4-FFF2-40B4-BE49-F238E27FC236}">
                <a16:creationId xmlns:a16="http://schemas.microsoft.com/office/drawing/2014/main" id="{3BBEA73D-FCE0-8F83-CB7C-BAA0669DFF36}"/>
              </a:ext>
            </a:extLst>
          </p:cNvPr>
          <p:cNvSpPr>
            <a:spLocks noGrp="1"/>
          </p:cNvSpPr>
          <p:nvPr>
            <p:ph type="body" sz="quarter" idx="150"/>
          </p:nvPr>
        </p:nvSpPr>
        <p:spPr/>
        <p:txBody>
          <a:bodyPr/>
          <a:lstStyle/>
          <a:p>
            <a:r>
              <a:rPr lang="en-US" dirty="0"/>
              <a:t>University of Missouri–Kansas City (UMKC)</a:t>
            </a:r>
          </a:p>
        </p:txBody>
      </p:sp>
      <p:sp>
        <p:nvSpPr>
          <p:cNvPr id="17" name="Text Placeholder 16">
            <a:extLst>
              <a:ext uri="{FF2B5EF4-FFF2-40B4-BE49-F238E27FC236}">
                <a16:creationId xmlns:a16="http://schemas.microsoft.com/office/drawing/2014/main" id="{4A980AFD-B7BB-E291-04F4-1C275705805C}"/>
              </a:ext>
            </a:extLst>
          </p:cNvPr>
          <p:cNvSpPr>
            <a:spLocks noGrp="1"/>
          </p:cNvSpPr>
          <p:nvPr>
            <p:ph type="body" sz="quarter" idx="151"/>
          </p:nvPr>
        </p:nvSpPr>
        <p:spPr/>
        <p:txBody>
          <a:bodyPr/>
          <a:lstStyle/>
          <a:p>
            <a:r>
              <a:rPr lang="en-US" dirty="0"/>
              <a:t>Adrija Ghosh</a:t>
            </a:r>
          </a:p>
        </p:txBody>
      </p:sp>
      <p:sp>
        <p:nvSpPr>
          <p:cNvPr id="18" name="Text Placeholder 17">
            <a:extLst>
              <a:ext uri="{FF2B5EF4-FFF2-40B4-BE49-F238E27FC236}">
                <a16:creationId xmlns:a16="http://schemas.microsoft.com/office/drawing/2014/main" id="{24D35BD9-8D48-5646-C75D-D5BD6E99C138}"/>
              </a:ext>
            </a:extLst>
          </p:cNvPr>
          <p:cNvSpPr>
            <a:spLocks noGrp="1"/>
          </p:cNvSpPr>
          <p:nvPr>
            <p:ph type="body" sz="quarter" idx="153"/>
          </p:nvPr>
        </p:nvSpPr>
        <p:spPr/>
        <p:txBody>
          <a:bodyPr/>
          <a:lstStyle/>
          <a:p>
            <a:r>
              <a:rPr lang="en-US" dirty="0"/>
              <a:t>AI-Driven 3D Video Generation for Disaster Education: Florida Case Study</a:t>
            </a:r>
          </a:p>
        </p:txBody>
      </p:sp>
      <p:sp>
        <p:nvSpPr>
          <p:cNvPr id="19" name="Rectangle 1">
            <a:extLst>
              <a:ext uri="{FF2B5EF4-FFF2-40B4-BE49-F238E27FC236}">
                <a16:creationId xmlns:a16="http://schemas.microsoft.com/office/drawing/2014/main" id="{28A620B9-D871-E184-C04C-D56F563EAEAC}"/>
              </a:ext>
            </a:extLst>
          </p:cNvPr>
          <p:cNvSpPr>
            <a:spLocks noGrp="1" noChangeArrowheads="1"/>
          </p:cNvSpPr>
          <p:nvPr>
            <p:ph type="body" sz="quarter" idx="96"/>
          </p:nvPr>
        </p:nvSpPr>
        <p:spPr bwMode="auto">
          <a:xfrm>
            <a:off x="590556" y="16787209"/>
            <a:ext cx="9174204" cy="1437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t>The primary goal of this research is to develop an AI-based educational system that bridges data-driven science and interactive learning for improved disaster awareness and preparedness. The system leverages cutting-edge technologies in artificial intelligence, data visualization, and natural language processing to create an immersive educational experience that enhances public understanding of natural hazards such as hurricanes.</a:t>
            </a:r>
          </a:p>
          <a:p>
            <a:r>
              <a:rPr lang="en-US" sz="2000" dirty="0"/>
              <a:t>Educational Goal</a:t>
            </a:r>
          </a:p>
          <a:p>
            <a:r>
              <a:rPr lang="en-US" sz="2000" dirty="0"/>
              <a:t>Develop an accessible and scientifically accurate digital platform that teaches climate literacy and hurricane preparedness through visual storytelling, enabling users to comprehend meteorological concepts via real-time 3D simulations and AI-guided explanations.</a:t>
            </a:r>
          </a:p>
          <a:p>
            <a:r>
              <a:rPr lang="en-US" sz="2000" dirty="0"/>
              <a:t>Data-Driven Visualization</a:t>
            </a:r>
          </a:p>
          <a:p>
            <a:r>
              <a:rPr lang="en-US" sz="2000" dirty="0"/>
              <a:t>Employ machine learning and generative diffusion models—including Stable Diffusion, ControlNet, and Stable Video Diffusion (SVD)—to reconstruct historical hurricane events such as Hurricane Irma (2017) with high fidelity. The generated visuals replicate storm trajectories, wind fields, and pressure gradients with realistic meteorological accuracy.</a:t>
            </a:r>
          </a:p>
          <a:p>
            <a:r>
              <a:rPr lang="en-US" sz="2000" dirty="0"/>
              <a:t>Real-Time Context Integration</a:t>
            </a:r>
          </a:p>
          <a:p>
            <a:r>
              <a:rPr lang="en-US" sz="2000" dirty="0"/>
              <a:t>Incorporate live data streams from NOAA, NASA, and FEMA APIs to dynamically update the system’s dashboard. This feature visualizes current storm conditions and overlays them with historical hurricane data, allowing users to analyze evolving patterns and contextualize current events within long-term climate behavior.</a:t>
            </a:r>
          </a:p>
          <a:p>
            <a:r>
              <a:rPr lang="en-US" sz="2000" dirty="0"/>
              <a:t>Interactive Narration</a:t>
            </a:r>
          </a:p>
          <a:p>
            <a:r>
              <a:rPr lang="en-US" sz="2000" dirty="0"/>
              <a:t>Integrate text-to-speech (TTS) technology to provide real-time voice-guided explanations synchronized with AI-generated visuals. The narration highlights storm formation processes, pressure changes, and impact zones, enhancing accessibility and engagement for both visual and auditory learners.</a:t>
            </a:r>
          </a:p>
          <a:p>
            <a:r>
              <a:rPr lang="en-US" sz="2000" dirty="0"/>
              <a:t>Predictive Expansion</a:t>
            </a:r>
          </a:p>
          <a:p>
            <a:r>
              <a:rPr lang="en-US" sz="2000" dirty="0"/>
              <a:t>Design and integrate a forecasting agent that utilizes Large Language Model (LLM) reasoning in conjunction with live meteorological inputs. This agent will simulate future hurricane formations and trajectories in 3D, transforming the application from retrospective visualization to a predictive disaster simulation system.</a:t>
            </a:r>
          </a:p>
          <a:p>
            <a:r>
              <a:rPr lang="en-US" sz="2000" dirty="0"/>
              <a:t>Deployment and Accessibility Goal</a:t>
            </a:r>
          </a:p>
          <a:p>
            <a:r>
              <a:rPr lang="en-US" sz="2000" dirty="0"/>
              <a:t>Develop a modular, web-based </a:t>
            </a:r>
            <a:r>
              <a:rPr lang="en-US" sz="2000" dirty="0" err="1"/>
              <a:t>Streamlit</a:t>
            </a:r>
            <a:r>
              <a:rPr lang="en-US" sz="2000" dirty="0"/>
              <a:t> application that combines </a:t>
            </a:r>
            <a:r>
              <a:rPr lang="en-US" sz="2000" dirty="0" err="1"/>
              <a:t>FastAPI</a:t>
            </a:r>
            <a:r>
              <a:rPr lang="en-US" sz="2000" dirty="0"/>
              <a:t> for backend processing and Neo4j knowledge graph reasoning for structured data storage. The architecture emphasizes scalability, reproducibility, and open access, allowing educational institutions and disaster management agencies to adopt the system for public outreach and policy training.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i="0" u="none" strike="noStrike" cap="none" normalizeH="0" baseline="0" dirty="0">
              <a:ln>
                <a:noFill/>
              </a:ln>
              <a:solidFill>
                <a:schemeClr val="tx1"/>
              </a:solidFill>
              <a:effectLst/>
              <a:latin typeface="Arial" panose="020B0604020202020204" pitchFamily="34" charset="0"/>
            </a:endParaRPr>
          </a:p>
        </p:txBody>
      </p:sp>
      <p:sp>
        <p:nvSpPr>
          <p:cNvPr id="40" name="AutoShape 22" descr="Uploaded image">
            <a:extLst>
              <a:ext uri="{FF2B5EF4-FFF2-40B4-BE49-F238E27FC236}">
                <a16:creationId xmlns:a16="http://schemas.microsoft.com/office/drawing/2014/main" id="{734D1AAC-08B0-AD03-9CA8-7A981A7B7C85}"/>
              </a:ext>
            </a:extLst>
          </p:cNvPr>
          <p:cNvSpPr>
            <a:spLocks noChangeAspect="1" noChangeArrowheads="1"/>
          </p:cNvSpPr>
          <p:nvPr/>
        </p:nvSpPr>
        <p:spPr bwMode="auto">
          <a:xfrm>
            <a:off x="21793200" y="16306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AutoShape 24" descr="Uploaded image">
            <a:extLst>
              <a:ext uri="{FF2B5EF4-FFF2-40B4-BE49-F238E27FC236}">
                <a16:creationId xmlns:a16="http://schemas.microsoft.com/office/drawing/2014/main" id="{A9BC0D64-9EB3-5ECD-CC44-FDF221272B6A}"/>
              </a:ext>
            </a:extLst>
          </p:cNvPr>
          <p:cNvSpPr>
            <a:spLocks noChangeAspect="1" noChangeArrowheads="1"/>
          </p:cNvSpPr>
          <p:nvPr/>
        </p:nvSpPr>
        <p:spPr bwMode="auto">
          <a:xfrm>
            <a:off x="21945600" y="16459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3" name="Picture 42">
            <a:extLst>
              <a:ext uri="{FF2B5EF4-FFF2-40B4-BE49-F238E27FC236}">
                <a16:creationId xmlns:a16="http://schemas.microsoft.com/office/drawing/2014/main" id="{AAE59532-5436-2028-4739-4A4479EABD51}"/>
              </a:ext>
            </a:extLst>
          </p:cNvPr>
          <p:cNvPicPr>
            <a:picLocks noChangeAspect="1"/>
          </p:cNvPicPr>
          <p:nvPr/>
        </p:nvPicPr>
        <p:blipFill>
          <a:blip r:embed="rId2"/>
          <a:stretch>
            <a:fillRect/>
          </a:stretch>
        </p:blipFill>
        <p:spPr>
          <a:xfrm>
            <a:off x="22502192" y="9698386"/>
            <a:ext cx="9760226" cy="4290944"/>
          </a:xfrm>
          <a:prstGeom prst="rect">
            <a:avLst/>
          </a:prstGeom>
        </p:spPr>
      </p:pic>
      <p:pic>
        <p:nvPicPr>
          <p:cNvPr id="45" name="Picture 44">
            <a:extLst>
              <a:ext uri="{FF2B5EF4-FFF2-40B4-BE49-F238E27FC236}">
                <a16:creationId xmlns:a16="http://schemas.microsoft.com/office/drawing/2014/main" id="{2B27B07E-E101-C3D5-AA19-D3209D6B7B67}"/>
              </a:ext>
            </a:extLst>
          </p:cNvPr>
          <p:cNvPicPr>
            <a:picLocks noChangeAspect="1"/>
          </p:cNvPicPr>
          <p:nvPr/>
        </p:nvPicPr>
        <p:blipFill>
          <a:blip r:embed="rId3"/>
          <a:stretch>
            <a:fillRect/>
          </a:stretch>
        </p:blipFill>
        <p:spPr>
          <a:xfrm>
            <a:off x="22502192" y="16764000"/>
            <a:ext cx="9760226" cy="3332922"/>
          </a:xfrm>
          <a:prstGeom prst="rect">
            <a:avLst/>
          </a:prstGeom>
        </p:spPr>
      </p:pic>
      <p:pic>
        <p:nvPicPr>
          <p:cNvPr id="47" name="Picture 46">
            <a:extLst>
              <a:ext uri="{FF2B5EF4-FFF2-40B4-BE49-F238E27FC236}">
                <a16:creationId xmlns:a16="http://schemas.microsoft.com/office/drawing/2014/main" id="{1BAC860E-8C6F-38C5-7539-F61118863614}"/>
              </a:ext>
            </a:extLst>
          </p:cNvPr>
          <p:cNvPicPr>
            <a:picLocks noChangeAspect="1"/>
          </p:cNvPicPr>
          <p:nvPr/>
        </p:nvPicPr>
        <p:blipFill>
          <a:blip r:embed="rId4"/>
          <a:stretch>
            <a:fillRect/>
          </a:stretch>
        </p:blipFill>
        <p:spPr>
          <a:xfrm>
            <a:off x="22502192" y="23197930"/>
            <a:ext cx="9760226" cy="3659261"/>
          </a:xfrm>
          <a:prstGeom prst="rect">
            <a:avLst/>
          </a:prstGeom>
        </p:spPr>
      </p:pic>
      <p:pic>
        <p:nvPicPr>
          <p:cNvPr id="49" name="Picture 48">
            <a:extLst>
              <a:ext uri="{FF2B5EF4-FFF2-40B4-BE49-F238E27FC236}">
                <a16:creationId xmlns:a16="http://schemas.microsoft.com/office/drawing/2014/main" id="{D9097E75-8D3B-5F75-A2B6-52581911649E}"/>
              </a:ext>
            </a:extLst>
          </p:cNvPr>
          <p:cNvPicPr>
            <a:picLocks noChangeAspect="1"/>
          </p:cNvPicPr>
          <p:nvPr/>
        </p:nvPicPr>
        <p:blipFill>
          <a:blip r:embed="rId5"/>
          <a:stretch>
            <a:fillRect/>
          </a:stretch>
        </p:blipFill>
        <p:spPr>
          <a:xfrm>
            <a:off x="22502192" y="28822524"/>
            <a:ext cx="9760226" cy="3262304"/>
          </a:xfrm>
          <a:prstGeom prst="rect">
            <a:avLst/>
          </a:prstGeom>
        </p:spPr>
      </p:pic>
      <p:sp>
        <p:nvSpPr>
          <p:cNvPr id="52" name="Rectangle 27">
            <a:extLst>
              <a:ext uri="{FF2B5EF4-FFF2-40B4-BE49-F238E27FC236}">
                <a16:creationId xmlns:a16="http://schemas.microsoft.com/office/drawing/2014/main" id="{D44EB31A-27C2-C256-AC3E-69E3ED80C02A}"/>
              </a:ext>
            </a:extLst>
          </p:cNvPr>
          <p:cNvSpPr>
            <a:spLocks noGrp="1" noChangeArrowheads="1"/>
          </p:cNvSpPr>
          <p:nvPr>
            <p:ph type="body" sz="quarter" idx="28"/>
          </p:nvPr>
        </p:nvSpPr>
        <p:spPr bwMode="auto">
          <a:xfrm>
            <a:off x="33210121" y="19465263"/>
            <a:ext cx="8941801" cy="8125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NOAA National Hurricane Center. (2017–2025). </a:t>
            </a:r>
            <a:r>
              <a:rPr kumimoji="0" lang="en-US" altLang="en-US" sz="1800" b="0" i="1" u="none" strike="noStrike" cap="none" normalizeH="0" baseline="0" dirty="0">
                <a:ln>
                  <a:noFill/>
                </a:ln>
                <a:solidFill>
                  <a:schemeClr val="tx1"/>
                </a:solidFill>
                <a:effectLst/>
              </a:rPr>
              <a:t>Storm Events Database</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6"/>
              </a:rPr>
              <a:t>https://www.nhc.noaa.gov/</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FEMA Disaster Declarations Summaries. (2024). </a:t>
            </a:r>
            <a:r>
              <a:rPr kumimoji="0" lang="en-US" altLang="en-US" sz="1800" b="0" i="1" u="none" strike="noStrike" cap="none" normalizeH="0" baseline="0" dirty="0">
                <a:ln>
                  <a:noFill/>
                </a:ln>
                <a:solidFill>
                  <a:schemeClr val="tx1"/>
                </a:solidFill>
                <a:effectLst/>
              </a:rPr>
              <a:t>Federal Emergency Management Agency</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7"/>
              </a:rPr>
              <a:t>https://www.fema.gov/openfema-data-page/disaster-declarations-summaries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NASA MODIS Satellite Imagery. (2023). </a:t>
            </a:r>
            <a:r>
              <a:rPr kumimoji="0" lang="en-US" altLang="en-US" sz="1800" b="0" i="1" u="none" strike="noStrike" cap="none" normalizeH="0" baseline="0" dirty="0">
                <a:ln>
                  <a:noFill/>
                </a:ln>
                <a:solidFill>
                  <a:schemeClr val="tx1"/>
                </a:solidFill>
                <a:effectLst/>
              </a:rPr>
              <a:t>NASA Earth Science Division</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8"/>
              </a:rPr>
              <a:t>https://modis.gsfc.nasa.gov/</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Hugging Face Diffusers Documentation. (2024). </a:t>
            </a:r>
            <a:r>
              <a:rPr kumimoji="0" lang="en-US" altLang="en-US" sz="1800" b="0" i="1" u="none" strike="noStrike" cap="none" normalizeH="0" baseline="0" dirty="0">
                <a:ln>
                  <a:noFill/>
                </a:ln>
                <a:solidFill>
                  <a:schemeClr val="tx1"/>
                </a:solidFill>
                <a:effectLst/>
              </a:rPr>
              <a:t>Stable Diffusion and ControlNet Models</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9"/>
              </a:rPr>
              <a:t>https://huggingface.co/docs/diffusers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OpenAI. (2024). </a:t>
            </a:r>
            <a:r>
              <a:rPr kumimoji="0" lang="en-US" altLang="en-US" sz="1800" b="0" i="1" u="none" strike="noStrike" cap="none" normalizeH="0" baseline="0" dirty="0">
                <a:ln>
                  <a:noFill/>
                </a:ln>
                <a:solidFill>
                  <a:schemeClr val="tx1"/>
                </a:solidFill>
                <a:effectLst/>
              </a:rPr>
              <a:t>Graph-RAG and Knowledge-Augmented Generation Techniques.</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Neo4j Inc. (2023). </a:t>
            </a:r>
            <a:r>
              <a:rPr kumimoji="0" lang="en-US" altLang="en-US" sz="1800" b="0" i="1" u="none" strike="noStrike" cap="none" normalizeH="0" baseline="0" dirty="0">
                <a:ln>
                  <a:noFill/>
                </a:ln>
                <a:solidFill>
                  <a:schemeClr val="tx1"/>
                </a:solidFill>
                <a:effectLst/>
              </a:rPr>
              <a:t>Graph Data Science Library Documentation.</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10"/>
              </a:rPr>
              <a:t>https://neo4j.com/docs/graph-data-science/</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Shawkey, J. et al. (2024). </a:t>
            </a:r>
            <a:r>
              <a:rPr kumimoji="0" lang="en-US" altLang="en-US" sz="1800" b="0" i="1" u="none" strike="noStrike" cap="none" normalizeH="0" baseline="0" dirty="0">
                <a:ln>
                  <a:noFill/>
                </a:ln>
                <a:solidFill>
                  <a:schemeClr val="tx1"/>
                </a:solidFill>
                <a:effectLst/>
              </a:rPr>
              <a:t>Stable </a:t>
            </a:r>
            <a:r>
              <a:rPr kumimoji="0" lang="en-US" altLang="en-US" sz="1800" b="0" i="1" u="none" strike="noStrike" cap="none" normalizeH="0" baseline="0" dirty="0" err="1">
                <a:ln>
                  <a:noFill/>
                </a:ln>
                <a:solidFill>
                  <a:schemeClr val="tx1"/>
                </a:solidFill>
                <a:effectLst/>
              </a:rPr>
              <a:t>DreamFusion</a:t>
            </a:r>
            <a:r>
              <a:rPr kumimoji="0" lang="en-US" altLang="en-US" sz="1800" b="0" i="1" u="none" strike="noStrike" cap="none" normalizeH="0" baseline="0" dirty="0">
                <a:ln>
                  <a:noFill/>
                </a:ln>
                <a:solidFill>
                  <a:schemeClr val="tx1"/>
                </a:solidFill>
                <a:effectLst/>
              </a:rPr>
              <a:t>: 3D Scene Generation from Text Prompts.</a:t>
            </a:r>
            <a:r>
              <a:rPr kumimoji="0" lang="en-US" altLang="en-US" sz="1800" b="0" i="0" u="none" strike="noStrike" cap="none" normalizeH="0" baseline="0" dirty="0">
                <a:ln>
                  <a:noFill/>
                </a:ln>
                <a:solidFill>
                  <a:schemeClr val="tx1"/>
                </a:solidFill>
                <a:effectLst/>
              </a:rPr>
              <a:t> </a:t>
            </a:r>
            <a:r>
              <a:rPr kumimoji="0" lang="en-US" altLang="en-US" sz="1800" b="0" i="0" u="none" strike="noStrike" cap="none" normalizeH="0" baseline="0" dirty="0" err="1">
                <a:ln>
                  <a:noFill/>
                </a:ln>
                <a:solidFill>
                  <a:schemeClr val="tx1"/>
                </a:solidFill>
                <a:effectLst/>
              </a:rPr>
              <a:t>NeurIPS</a:t>
            </a:r>
            <a:r>
              <a:rPr kumimoji="0" lang="en-US" altLang="en-US" sz="1800" b="0" i="0" u="none" strike="noStrike" cap="none" normalizeH="0" baseline="0" dirty="0">
                <a:ln>
                  <a:noFill/>
                </a:ln>
                <a:solidFill>
                  <a:schemeClr val="tx1"/>
                </a:solidFill>
                <a:effectLst/>
              </a:rPr>
              <a:t> 2024.</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FEMA &amp; NOAA Joint Initiative. (2025). </a:t>
            </a:r>
            <a:r>
              <a:rPr kumimoji="0" lang="en-US" altLang="en-US" sz="1800" b="0" i="1" u="none" strike="noStrike" cap="none" normalizeH="0" baseline="0" dirty="0">
                <a:ln>
                  <a:noFill/>
                </a:ln>
                <a:solidFill>
                  <a:schemeClr val="tx1"/>
                </a:solidFill>
                <a:effectLst/>
              </a:rPr>
              <a:t>Real-Time Disaster Forecasting Integration Framework.</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IBM &amp; NASA. (2023). </a:t>
            </a:r>
            <a:r>
              <a:rPr kumimoji="0" lang="en-US" altLang="en-US" sz="1800" b="0" i="1" u="none" strike="noStrike" cap="none" normalizeH="0" baseline="0" dirty="0">
                <a:ln>
                  <a:noFill/>
                </a:ln>
                <a:solidFill>
                  <a:schemeClr val="tx1"/>
                </a:solidFill>
                <a:effectLst/>
              </a:rPr>
              <a:t>Earth Science AI Collaboration Report.</a:t>
            </a:r>
            <a:r>
              <a:rPr kumimoji="0" lang="en-US" altLang="en-US" sz="1800" b="0" i="0" u="none" strike="noStrike" cap="none" normalizeH="0" baseline="0" dirty="0">
                <a:ln>
                  <a:noFill/>
                </a:ln>
                <a:solidFill>
                  <a:schemeClr val="tx1"/>
                </a:solidFill>
                <a:effectLst/>
              </a:rPr>
              <a:t> — </a:t>
            </a:r>
            <a:r>
              <a:rPr kumimoji="0" lang="en-US" altLang="en-US" sz="1800" b="0" i="0" u="none" strike="noStrike" cap="none" normalizeH="0" baseline="0" dirty="0">
                <a:ln>
                  <a:noFill/>
                </a:ln>
                <a:solidFill>
                  <a:schemeClr val="tx1"/>
                </a:solidFill>
                <a:effectLst/>
                <a:hlinkClick r:id="rId11"/>
              </a:rPr>
              <a:t>https://www.ibm.com/blogs/research/2023/earth-science-ai-nasa/</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University of Missouri–Kansas City. (2025). </a:t>
            </a:r>
            <a:r>
              <a:rPr kumimoji="0" lang="en-US" altLang="en-US" sz="1800" b="0" i="1" u="none" strike="noStrike" cap="none" normalizeH="0" baseline="0" dirty="0">
                <a:ln>
                  <a:noFill/>
                </a:ln>
                <a:solidFill>
                  <a:schemeClr val="tx1"/>
                </a:solidFill>
                <a:effectLst/>
              </a:rPr>
              <a:t>Data Science Capstone Project Repository.</a:t>
            </a:r>
            <a:endParaRPr kumimoji="0" lang="en-US" altLang="en-US" sz="1800" b="0" i="0" u="none" strike="noStrike" cap="none" normalizeH="0" baseline="0" dirty="0">
              <a:ln>
                <a:noFill/>
              </a:ln>
              <a:solidFill>
                <a:schemeClr val="tx1"/>
              </a:solidFill>
              <a:effectLst/>
            </a:endParaRPr>
          </a:p>
        </p:txBody>
      </p:sp>
      <p:pic>
        <p:nvPicPr>
          <p:cNvPr id="54" name="Picture 53">
            <a:extLst>
              <a:ext uri="{FF2B5EF4-FFF2-40B4-BE49-F238E27FC236}">
                <a16:creationId xmlns:a16="http://schemas.microsoft.com/office/drawing/2014/main" id="{69DD3DB3-2500-BE8F-B523-60764ADF86EE}"/>
              </a:ext>
            </a:extLst>
          </p:cNvPr>
          <p:cNvPicPr>
            <a:picLocks noChangeAspect="1"/>
          </p:cNvPicPr>
          <p:nvPr/>
        </p:nvPicPr>
        <p:blipFill>
          <a:blip r:embed="rId12"/>
          <a:stretch>
            <a:fillRect/>
          </a:stretch>
        </p:blipFill>
        <p:spPr>
          <a:xfrm>
            <a:off x="11622161" y="16306800"/>
            <a:ext cx="9481930" cy="5678898"/>
          </a:xfrm>
          <a:prstGeom prst="rect">
            <a:avLst/>
          </a:prstGeom>
        </p:spPr>
      </p:pic>
      <p:sp>
        <p:nvSpPr>
          <p:cNvPr id="56" name="TextBox 55">
            <a:extLst>
              <a:ext uri="{FF2B5EF4-FFF2-40B4-BE49-F238E27FC236}">
                <a16:creationId xmlns:a16="http://schemas.microsoft.com/office/drawing/2014/main" id="{9CAB5F39-9D0F-8E90-7A69-94A43088E9EB}"/>
              </a:ext>
            </a:extLst>
          </p:cNvPr>
          <p:cNvSpPr txBox="1"/>
          <p:nvPr/>
        </p:nvSpPr>
        <p:spPr>
          <a:xfrm>
            <a:off x="11622161" y="6062528"/>
            <a:ext cx="9872423" cy="7540526"/>
          </a:xfrm>
          <a:prstGeom prst="rect">
            <a:avLst/>
          </a:prstGeom>
          <a:noFill/>
        </p:spPr>
        <p:txBody>
          <a:bodyPr wrap="square">
            <a:spAutoFit/>
          </a:bodyPr>
          <a:lstStyle/>
          <a:p>
            <a:r>
              <a:rPr lang="en-US" sz="2200" dirty="0">
                <a:latin typeface="Century Gothic" panose="020B0502020202020204" pitchFamily="34" charset="0"/>
              </a:rPr>
              <a:t>Summary:</a:t>
            </a:r>
            <a:br>
              <a:rPr lang="en-US" sz="2200" dirty="0">
                <a:latin typeface="Century Gothic" panose="020B0502020202020204" pitchFamily="34" charset="0"/>
              </a:rPr>
            </a:br>
            <a:r>
              <a:rPr lang="en-US" sz="2200" dirty="0">
                <a:latin typeface="Century Gothic" panose="020B0502020202020204" pitchFamily="34" charset="0"/>
              </a:rPr>
              <a:t>This research bridges AI-driven data science and interactive education to create a tool that is not only informative but also engaging, explainable, and forward-looking. Through real-time data integration, narrative </a:t>
            </a:r>
            <a:r>
              <a:rPr lang="en-US" sz="2200" dirty="0" err="1">
                <a:latin typeface="Century Gothic" panose="020B0502020202020204" pitchFamily="34" charset="0"/>
              </a:rPr>
              <a:t>visualisation</a:t>
            </a:r>
            <a:r>
              <a:rPr lang="en-US" sz="2200" dirty="0">
                <a:latin typeface="Century Gothic" panose="020B0502020202020204" pitchFamily="34" charset="0"/>
              </a:rPr>
              <a:t>, and predictive intelligence, the platform aspires to strengthen public preparedness and foster a deeper scientific appreciation of extreme weather phenomena.</a:t>
            </a:r>
          </a:p>
          <a:p>
            <a:endParaRPr lang="en-US" sz="2200" dirty="0">
              <a:latin typeface="Century Gothic" panose="020B0502020202020204" pitchFamily="34" charset="0"/>
            </a:endParaRPr>
          </a:p>
          <a:p>
            <a:r>
              <a:rPr lang="en-US" sz="2200" dirty="0">
                <a:latin typeface="Century Gothic" panose="020B0502020202020204" pitchFamily="34" charset="0"/>
              </a:rPr>
              <a:t>Objective (Graph-Based Representation)</a:t>
            </a:r>
          </a:p>
          <a:p>
            <a:r>
              <a:rPr lang="en-US" sz="2200" dirty="0">
                <a:latin typeface="Century Gothic" panose="020B0502020202020204" pitchFamily="34" charset="0"/>
              </a:rPr>
              <a:t>An additional objective of this work is to construct a graph-based knowledge representation that captures the relationships between datasets, methodologies, and contributing authors. As illustrated in the diagram, </a:t>
            </a:r>
            <a:r>
              <a:rPr lang="en-US" sz="2200" i="1" dirty="0">
                <a:latin typeface="Century Gothic" panose="020B0502020202020204" pitchFamily="34" charset="0"/>
              </a:rPr>
              <a:t>Method X</a:t>
            </a:r>
            <a:r>
              <a:rPr lang="en-US" sz="2200" dirty="0">
                <a:latin typeface="Century Gothic" panose="020B0502020202020204" pitchFamily="34" charset="0"/>
              </a:rPr>
              <a:t> acts as a central node linking multiple datasets (D1, D2) and researchers (Author A, Author B). This interconnected structure enables a systematic understanding of data-method-author relationships, facilitating more effective knowledge discovery, reasoning, and collaboration analysis within the research framework.</a:t>
            </a:r>
          </a:p>
          <a:p>
            <a:endParaRPr lang="en-US" sz="2200" dirty="0">
              <a:latin typeface="Century Gothic" panose="020B0502020202020204" pitchFamily="34" charset="0"/>
            </a:endParaRPr>
          </a:p>
          <a:p>
            <a:endParaRPr lang="en-US" sz="2200" dirty="0">
              <a:latin typeface="Century Gothic" panose="020B0502020202020204" pitchFamily="34" charset="0"/>
            </a:endParaRPr>
          </a:p>
          <a:p>
            <a:endParaRPr lang="en-US" sz="2200" dirty="0">
              <a:latin typeface="Century Gothic" panose="020B0502020202020204" pitchFamily="34" charset="0"/>
            </a:endParaRPr>
          </a:p>
          <a:p>
            <a:endParaRPr lang="en-US" sz="2200" dirty="0">
              <a:latin typeface="Century Gothic" panose="020B0502020202020204" pitchFamily="34" charset="0"/>
            </a:endParaRPr>
          </a:p>
          <a:p>
            <a:endParaRPr lang="en-US" sz="2200" dirty="0">
              <a:latin typeface="Century Gothic" panose="020B0502020202020204" pitchFamily="34" charset="0"/>
            </a:endParaRPr>
          </a:p>
        </p:txBody>
      </p:sp>
      <p:pic>
        <p:nvPicPr>
          <p:cNvPr id="58" name="Picture 57">
            <a:extLst>
              <a:ext uri="{FF2B5EF4-FFF2-40B4-BE49-F238E27FC236}">
                <a16:creationId xmlns:a16="http://schemas.microsoft.com/office/drawing/2014/main" id="{785B0B64-82BD-5606-3161-1576BE42760F}"/>
              </a:ext>
            </a:extLst>
          </p:cNvPr>
          <p:cNvPicPr>
            <a:picLocks noChangeAspect="1"/>
          </p:cNvPicPr>
          <p:nvPr/>
        </p:nvPicPr>
        <p:blipFill>
          <a:blip r:embed="rId13"/>
          <a:stretch>
            <a:fillRect/>
          </a:stretch>
        </p:blipFill>
        <p:spPr>
          <a:xfrm>
            <a:off x="11700492" y="12105860"/>
            <a:ext cx="9403599" cy="3160644"/>
          </a:xfrm>
          <a:prstGeom prst="rect">
            <a:avLst/>
          </a:prstGeom>
        </p:spPr>
      </p:pic>
      <p:sp>
        <p:nvSpPr>
          <p:cNvPr id="60" name="Text Placeholder 59">
            <a:extLst>
              <a:ext uri="{FF2B5EF4-FFF2-40B4-BE49-F238E27FC236}">
                <a16:creationId xmlns:a16="http://schemas.microsoft.com/office/drawing/2014/main" id="{57062B85-7128-BB82-C5E6-4CC2FB90E31D}"/>
              </a:ext>
            </a:extLst>
          </p:cNvPr>
          <p:cNvSpPr>
            <a:spLocks noGrp="1"/>
          </p:cNvSpPr>
          <p:nvPr>
            <p:ph type="body" sz="quarter" idx="25"/>
          </p:nvPr>
        </p:nvSpPr>
        <p:spPr>
          <a:xfrm>
            <a:off x="33193439" y="5524500"/>
            <a:ext cx="10257241" cy="1268031"/>
          </a:xfrm>
        </p:spPr>
        <p:txBody>
          <a:bodyPr/>
          <a:lstStyle/>
          <a:p>
            <a:r>
              <a:rPr lang="en-US" dirty="0"/>
              <a:t>CONCLUSIONS</a:t>
            </a:r>
          </a:p>
          <a:p>
            <a:endParaRPr lang="en-US" dirty="0"/>
          </a:p>
        </p:txBody>
      </p:sp>
    </p:spTree>
    <p:extLst>
      <p:ext uri="{BB962C8B-B14F-4D97-AF65-F5344CB8AC3E}">
        <p14:creationId xmlns:p14="http://schemas.microsoft.com/office/powerpoint/2010/main" val="258180811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4-column layou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PosterPresentations.com-36x48-Template-V0" id="{E2F04649-3BAC-894F-BCD0-91F23DABE24B}" vid="{5CDE8E82-69F4-7B41-AC2C-3738BF223988}"/>
    </a:ext>
  </a:extLst>
</a:theme>
</file>

<file path=ppt/theme/theme2.xml><?xml version="1.0" encoding="utf-8"?>
<a:theme xmlns:a="http://schemas.openxmlformats.org/drawingml/2006/main" name="1-2-1-column layou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PosterPresentations.com-36x48-Template-V0" id="{E2F04649-3BAC-894F-BCD0-91F23DABE24B}" vid="{6C10B6F8-A27A-1243-9C8F-9717799BB054}"/>
    </a:ext>
  </a:extLst>
</a:theme>
</file>

<file path=ppt/theme/theme3.xml><?xml version="1.0" encoding="utf-8"?>
<a:theme xmlns:a="http://schemas.openxmlformats.org/drawingml/2006/main" name="3-column layout">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PosterPresentations.com-36x48-Template-V0" id="{E2F04649-3BAC-894F-BCD0-91F23DABE24B}" vid="{51F6C704-BA7F-7247-BDFD-79A9A887923E}"/>
    </a:ext>
  </a:extLst>
</a:theme>
</file>

<file path=ppt/theme/theme4.xml><?xml version="1.0" encoding="utf-8"?>
<a:theme xmlns:a="http://schemas.openxmlformats.org/drawingml/2006/main" name="Minim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PosterPresentations.com-36x48-Template-V0" id="{E2F04649-3BAC-894F-BCD0-91F23DABE24B}" vid="{684A8FA1-CFAC-634B-8FF8-CD45D051384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7273</TotalTime>
  <Words>2249</Words>
  <Application>Microsoft Office PowerPoint</Application>
  <PresentationFormat>Custom</PresentationFormat>
  <Paragraphs>139</Paragraphs>
  <Slides>1</Slides>
  <Notes>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vt:i4>
      </vt:variant>
    </vt:vector>
  </HeadingPairs>
  <TitlesOfParts>
    <vt:vector size="10" baseType="lpstr">
      <vt:lpstr>Arial</vt:lpstr>
      <vt:lpstr>Arial Black</vt:lpstr>
      <vt:lpstr>Calibri</vt:lpstr>
      <vt:lpstr>Century Gothic</vt:lpstr>
      <vt:lpstr>Trebuchet MS</vt:lpstr>
      <vt:lpstr>4-column layout</vt:lpstr>
      <vt:lpstr>1-2-1-column layout</vt:lpstr>
      <vt:lpstr>3-column layout</vt:lpstr>
      <vt:lpstr>Minimal</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36x48 PowerPoint Presentation</dc:title>
  <dc:subject>Research poster presentation template</dc:subject>
  <dc:creator>PosterPresentations.com</dc:creator>
  <cp:keywords>36x48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Adrija Ghosh</cp:lastModifiedBy>
  <cp:revision>102</cp:revision>
  <dcterms:created xsi:type="dcterms:W3CDTF">2012-02-03T19:11:35Z</dcterms:created>
  <dcterms:modified xsi:type="dcterms:W3CDTF">2025-10-28T01:55:42Z</dcterms:modified>
  <cp:category>Research poster templates</cp:category>
</cp:coreProperties>
</file>

<file path=docProps/thumbnail.jpeg>
</file>